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0" r:id="rId1"/>
  </p:sldMasterIdLst>
  <p:notesMasterIdLst>
    <p:notesMasterId r:id="rId28"/>
  </p:notesMasterIdLst>
  <p:sldIdLst>
    <p:sldId id="256" r:id="rId2"/>
    <p:sldId id="257" r:id="rId3"/>
    <p:sldId id="258" r:id="rId4"/>
    <p:sldId id="259" r:id="rId5"/>
    <p:sldId id="260" r:id="rId6"/>
    <p:sldId id="262" r:id="rId7"/>
    <p:sldId id="261" r:id="rId8"/>
    <p:sldId id="264" r:id="rId9"/>
    <p:sldId id="263" r:id="rId10"/>
    <p:sldId id="265" r:id="rId11"/>
    <p:sldId id="266" r:id="rId12"/>
    <p:sldId id="267" r:id="rId13"/>
    <p:sldId id="278" r:id="rId14"/>
    <p:sldId id="268" r:id="rId15"/>
    <p:sldId id="269" r:id="rId16"/>
    <p:sldId id="270" r:id="rId17"/>
    <p:sldId id="271" r:id="rId18"/>
    <p:sldId id="272" r:id="rId19"/>
    <p:sldId id="273" r:id="rId20"/>
    <p:sldId id="276" r:id="rId21"/>
    <p:sldId id="274" r:id="rId22"/>
    <p:sldId id="275" r:id="rId23"/>
    <p:sldId id="282" r:id="rId24"/>
    <p:sldId id="277" r:id="rId25"/>
    <p:sldId id="279" r:id="rId26"/>
    <p:sldId id="280"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79874" autoAdjust="0"/>
  </p:normalViewPr>
  <p:slideViewPr>
    <p:cSldViewPr snapToGrid="0">
      <p:cViewPr varScale="1">
        <p:scale>
          <a:sx n="68" d="100"/>
          <a:sy n="68" d="100"/>
        </p:scale>
        <p:origin x="126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5E6DE5-75DE-4C04-917D-30265CDEC680}" type="datetimeFigureOut">
              <a:rPr lang="zh-CN" altLang="en-US" smtClean="0"/>
              <a:t>2017/11/22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76A24B-754D-4AC0-AF34-E691428DC9EF}" type="slidenum">
              <a:rPr lang="zh-CN" altLang="en-US" smtClean="0"/>
              <a:t>‹#›</a:t>
            </a:fld>
            <a:endParaRPr lang="zh-CN" altLang="en-US"/>
          </a:p>
        </p:txBody>
      </p:sp>
    </p:spTree>
    <p:extLst>
      <p:ext uri="{BB962C8B-B14F-4D97-AF65-F5344CB8AC3E}">
        <p14:creationId xmlns:p14="http://schemas.microsoft.com/office/powerpoint/2010/main" val="3946571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en-US" altLang="zh-CN" sz="1200" kern="1200" dirty="0">
                <a:solidFill>
                  <a:schemeClr val="tx1"/>
                </a:solidFill>
                <a:effectLst/>
                <a:latin typeface="+mn-lt"/>
                <a:ea typeface="+mn-ea"/>
                <a:cs typeface="+mn-cs"/>
              </a:rPr>
              <a:t>2008</a:t>
            </a:r>
            <a:r>
              <a:rPr lang="zh-CN" altLang="zh-CN" sz="1200" kern="1200" dirty="0">
                <a:solidFill>
                  <a:schemeClr val="tx1"/>
                </a:solidFill>
                <a:effectLst/>
                <a:latin typeface="+mn-lt"/>
                <a:ea typeface="+mn-ea"/>
                <a:cs typeface="+mn-cs"/>
              </a:rPr>
              <a:t>年到</a:t>
            </a:r>
            <a:r>
              <a:rPr lang="en-US" altLang="zh-CN" sz="1200" kern="1200" dirty="0">
                <a:solidFill>
                  <a:schemeClr val="tx1"/>
                </a:solidFill>
                <a:effectLst/>
                <a:latin typeface="+mn-lt"/>
                <a:ea typeface="+mn-ea"/>
                <a:cs typeface="+mn-cs"/>
              </a:rPr>
              <a:t>2009</a:t>
            </a:r>
            <a:r>
              <a:rPr lang="zh-CN" altLang="zh-CN" sz="1200" kern="1200" dirty="0">
                <a:solidFill>
                  <a:schemeClr val="tx1"/>
                </a:solidFill>
                <a:effectLst/>
                <a:latin typeface="+mn-lt"/>
                <a:ea typeface="+mn-ea"/>
                <a:cs typeface="+mn-cs"/>
              </a:rPr>
              <a:t>年，经历了金融危机后，俄罗斯和巴西的人均</a:t>
            </a:r>
            <a:r>
              <a:rPr lang="en-US" altLang="zh-CN" sz="1200" kern="1200" dirty="0">
                <a:solidFill>
                  <a:schemeClr val="tx1"/>
                </a:solidFill>
                <a:effectLst/>
                <a:latin typeface="+mn-lt"/>
                <a:ea typeface="+mn-ea"/>
                <a:cs typeface="+mn-cs"/>
              </a:rPr>
              <a:t>GDP</a:t>
            </a:r>
            <a:r>
              <a:rPr lang="zh-CN" altLang="zh-CN" sz="1200" kern="1200" dirty="0">
                <a:solidFill>
                  <a:schemeClr val="tx1"/>
                </a:solidFill>
                <a:effectLst/>
                <a:latin typeface="+mn-lt"/>
                <a:ea typeface="+mn-ea"/>
                <a:cs typeface="+mn-cs"/>
              </a:rPr>
              <a:t>下降，其他三国</a:t>
            </a:r>
            <a:r>
              <a:rPr lang="en-US" altLang="zh-CN" sz="1200" kern="1200" dirty="0">
                <a:solidFill>
                  <a:schemeClr val="tx1"/>
                </a:solidFill>
                <a:effectLst/>
                <a:latin typeface="+mn-lt"/>
                <a:ea typeface="+mn-ea"/>
                <a:cs typeface="+mn-cs"/>
              </a:rPr>
              <a:t>GDP</a:t>
            </a:r>
            <a:r>
              <a:rPr lang="zh-CN" altLang="zh-CN" sz="1200" kern="1200" dirty="0">
                <a:solidFill>
                  <a:schemeClr val="tx1"/>
                </a:solidFill>
                <a:effectLst/>
                <a:latin typeface="+mn-lt"/>
                <a:ea typeface="+mn-ea"/>
                <a:cs typeface="+mn-cs"/>
              </a:rPr>
              <a:t>增速放缓</a:t>
            </a:r>
          </a:p>
          <a:p>
            <a:pPr lvl="0"/>
            <a:r>
              <a:rPr lang="en-US" altLang="zh-CN" sz="1200" kern="1200" dirty="0">
                <a:solidFill>
                  <a:schemeClr val="tx1"/>
                </a:solidFill>
                <a:effectLst/>
                <a:latin typeface="+mn-lt"/>
                <a:ea typeface="+mn-ea"/>
                <a:cs typeface="+mn-cs"/>
              </a:rPr>
              <a:t>2009</a:t>
            </a:r>
            <a:r>
              <a:rPr lang="zh-CN" altLang="zh-CN" sz="1200" kern="1200" dirty="0">
                <a:solidFill>
                  <a:schemeClr val="tx1"/>
                </a:solidFill>
                <a:effectLst/>
                <a:latin typeface="+mn-lt"/>
                <a:ea typeface="+mn-ea"/>
                <a:cs typeface="+mn-cs"/>
              </a:rPr>
              <a:t>年各国都采取了相应的缓解措施，召开了第一次金砖国家峰会</a:t>
            </a:r>
          </a:p>
          <a:p>
            <a:pPr lvl="0"/>
            <a:r>
              <a:rPr lang="en-US" altLang="zh-CN" sz="1200" kern="1200" dirty="0">
                <a:solidFill>
                  <a:schemeClr val="tx1"/>
                </a:solidFill>
                <a:effectLst/>
                <a:latin typeface="+mn-lt"/>
                <a:ea typeface="+mn-ea"/>
                <a:cs typeface="+mn-cs"/>
              </a:rPr>
              <a:t>2010</a:t>
            </a:r>
            <a:r>
              <a:rPr lang="zh-CN" altLang="zh-CN" sz="1200" kern="1200" dirty="0">
                <a:solidFill>
                  <a:schemeClr val="tx1"/>
                </a:solidFill>
                <a:effectLst/>
                <a:latin typeface="+mn-lt"/>
                <a:ea typeface="+mn-ea"/>
                <a:cs typeface="+mn-cs"/>
              </a:rPr>
              <a:t>年都恢复了上升趋势</a:t>
            </a:r>
          </a:p>
          <a:p>
            <a:pPr lvl="0"/>
            <a:r>
              <a:rPr lang="en-US" altLang="zh-CN" sz="1200" kern="1200" dirty="0">
                <a:solidFill>
                  <a:schemeClr val="tx1"/>
                </a:solidFill>
                <a:effectLst/>
                <a:latin typeface="+mn-lt"/>
                <a:ea typeface="+mn-ea"/>
                <a:cs typeface="+mn-cs"/>
              </a:rPr>
              <a:t>2010</a:t>
            </a:r>
            <a:r>
              <a:rPr lang="zh-CN" altLang="zh-CN" sz="1200" kern="1200" dirty="0">
                <a:solidFill>
                  <a:schemeClr val="tx1"/>
                </a:solidFill>
                <a:effectLst/>
                <a:latin typeface="+mn-lt"/>
                <a:ea typeface="+mn-ea"/>
                <a:cs typeface="+mn-cs"/>
              </a:rPr>
              <a:t>年南非加入金砖国家峰会后也维持了之前的增长趋势</a:t>
            </a:r>
          </a:p>
          <a:p>
            <a:pPr lvl="0"/>
            <a:r>
              <a:rPr lang="zh-CN" altLang="zh-CN" sz="1200" kern="1200" dirty="0">
                <a:solidFill>
                  <a:schemeClr val="tx1"/>
                </a:solidFill>
                <a:effectLst/>
                <a:latin typeface="+mn-lt"/>
                <a:ea typeface="+mn-ea"/>
                <a:cs typeface="+mn-cs"/>
              </a:rPr>
              <a:t>可难以抵抗</a:t>
            </a:r>
            <a:r>
              <a:rPr lang="en-US" altLang="zh-CN" sz="1200" kern="1200" dirty="0">
                <a:solidFill>
                  <a:schemeClr val="tx1"/>
                </a:solidFill>
                <a:effectLst/>
                <a:latin typeface="+mn-lt"/>
                <a:ea typeface="+mn-ea"/>
                <a:cs typeface="+mn-cs"/>
              </a:rPr>
              <a:t>2011</a:t>
            </a:r>
            <a:r>
              <a:rPr lang="zh-CN" altLang="zh-CN" sz="1200" kern="1200" dirty="0">
                <a:solidFill>
                  <a:schemeClr val="tx1"/>
                </a:solidFill>
                <a:effectLst/>
                <a:latin typeface="+mn-lt"/>
                <a:ea typeface="+mn-ea"/>
                <a:cs typeface="+mn-cs"/>
              </a:rPr>
              <a:t>年全球经济普遍的颓势</a:t>
            </a:r>
          </a:p>
          <a:p>
            <a:endParaRPr lang="zh-CN" altLang="en-US" dirty="0"/>
          </a:p>
        </p:txBody>
      </p:sp>
      <p:sp>
        <p:nvSpPr>
          <p:cNvPr id="4" name="灯片编号占位符 3"/>
          <p:cNvSpPr>
            <a:spLocks noGrp="1"/>
          </p:cNvSpPr>
          <p:nvPr>
            <p:ph type="sldNum" sz="quarter" idx="10"/>
          </p:nvPr>
        </p:nvSpPr>
        <p:spPr/>
        <p:txBody>
          <a:bodyPr/>
          <a:lstStyle/>
          <a:p>
            <a:fld id="{7976A24B-754D-4AC0-AF34-E691428DC9EF}" type="slidenum">
              <a:rPr lang="zh-CN" altLang="en-US" smtClean="0"/>
              <a:t>12</a:t>
            </a:fld>
            <a:endParaRPr lang="zh-CN" altLang="en-US"/>
          </a:p>
        </p:txBody>
      </p:sp>
    </p:spTree>
    <p:extLst>
      <p:ext uri="{BB962C8B-B14F-4D97-AF65-F5344CB8AC3E}">
        <p14:creationId xmlns:p14="http://schemas.microsoft.com/office/powerpoint/2010/main" val="543094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zh-CN" sz="1200" kern="1200" dirty="0">
                <a:solidFill>
                  <a:schemeClr val="tx1"/>
                </a:solidFill>
                <a:effectLst/>
                <a:latin typeface="+mn-lt"/>
                <a:ea typeface="+mn-ea"/>
                <a:cs typeface="+mn-cs"/>
              </a:rPr>
              <a:t>巴西、中国、南非能很好地进行线性拟合，</a:t>
            </a:r>
            <a:r>
              <a:rPr lang="en-US" altLang="zh-CN" sz="1200" kern="1200" dirty="0">
                <a:solidFill>
                  <a:schemeClr val="tx1"/>
                </a:solidFill>
                <a:effectLst/>
                <a:latin typeface="+mn-lt"/>
                <a:ea typeface="+mn-ea"/>
                <a:cs typeface="+mn-cs"/>
              </a:rPr>
              <a:t>R</a:t>
            </a:r>
            <a:r>
              <a:rPr lang="zh-CN" altLang="zh-CN" sz="1200" kern="1200" dirty="0">
                <a:solidFill>
                  <a:schemeClr val="tx1"/>
                </a:solidFill>
                <a:effectLst/>
                <a:latin typeface="+mn-lt"/>
                <a:ea typeface="+mn-ea"/>
                <a:cs typeface="+mn-cs"/>
              </a:rPr>
              <a:t>平方大于</a:t>
            </a:r>
            <a:r>
              <a:rPr lang="en-US" altLang="zh-CN" sz="1200" kern="1200" dirty="0">
                <a:solidFill>
                  <a:schemeClr val="tx1"/>
                </a:solidFill>
                <a:effectLst/>
                <a:latin typeface="+mn-lt"/>
                <a:ea typeface="+mn-ea"/>
                <a:cs typeface="+mn-cs"/>
              </a:rPr>
              <a:t>0.7</a:t>
            </a:r>
            <a:endParaRPr lang="zh-CN" altLang="zh-CN" sz="1200" kern="1200" dirty="0">
              <a:solidFill>
                <a:schemeClr val="tx1"/>
              </a:solidFill>
              <a:effectLst/>
              <a:latin typeface="+mn-lt"/>
              <a:ea typeface="+mn-ea"/>
              <a:cs typeface="+mn-cs"/>
            </a:endParaRPr>
          </a:p>
          <a:p>
            <a:pPr lvl="0"/>
            <a:r>
              <a:rPr lang="zh-CN" altLang="zh-CN" sz="1200" kern="1200" dirty="0">
                <a:solidFill>
                  <a:schemeClr val="tx1"/>
                </a:solidFill>
                <a:effectLst/>
                <a:latin typeface="+mn-lt"/>
                <a:ea typeface="+mn-ea"/>
                <a:cs typeface="+mn-cs"/>
              </a:rPr>
              <a:t>可以根据未来拍到的夜光图预测一年得人均</a:t>
            </a:r>
            <a:r>
              <a:rPr lang="en-US" altLang="zh-CN" sz="1200" kern="1200" dirty="0">
                <a:solidFill>
                  <a:schemeClr val="tx1"/>
                </a:solidFill>
                <a:effectLst/>
                <a:latin typeface="+mn-lt"/>
                <a:ea typeface="+mn-ea"/>
                <a:cs typeface="+mn-cs"/>
              </a:rPr>
              <a:t>GDP</a:t>
            </a:r>
            <a:endParaRPr lang="zh-CN" altLang="zh-CN" sz="1200" kern="1200" dirty="0">
              <a:solidFill>
                <a:schemeClr val="tx1"/>
              </a:solidFill>
              <a:effectLst/>
              <a:latin typeface="+mn-lt"/>
              <a:ea typeface="+mn-ea"/>
              <a:cs typeface="+mn-cs"/>
            </a:endParaRPr>
          </a:p>
          <a:p>
            <a:pPr lvl="0"/>
            <a:r>
              <a:rPr lang="zh-CN" altLang="zh-CN" sz="1200" kern="1200" dirty="0">
                <a:solidFill>
                  <a:schemeClr val="tx1"/>
                </a:solidFill>
                <a:effectLst/>
                <a:latin typeface="+mn-lt"/>
                <a:ea typeface="+mn-ea"/>
                <a:cs typeface="+mn-cs"/>
              </a:rPr>
              <a:t>俄罗斯的拟合程度不太好，可能是因为地广人稀，人口分布不均</a:t>
            </a:r>
          </a:p>
          <a:p>
            <a:endParaRPr lang="zh-CN" altLang="en-US" dirty="0"/>
          </a:p>
        </p:txBody>
      </p:sp>
      <p:sp>
        <p:nvSpPr>
          <p:cNvPr id="4" name="灯片编号占位符 3"/>
          <p:cNvSpPr>
            <a:spLocks noGrp="1"/>
          </p:cNvSpPr>
          <p:nvPr>
            <p:ph type="sldNum" sz="quarter" idx="10"/>
          </p:nvPr>
        </p:nvSpPr>
        <p:spPr/>
        <p:txBody>
          <a:bodyPr/>
          <a:lstStyle/>
          <a:p>
            <a:fld id="{7976A24B-754D-4AC0-AF34-E691428DC9EF}" type="slidenum">
              <a:rPr lang="zh-CN" altLang="en-US" smtClean="0"/>
              <a:t>14</a:t>
            </a:fld>
            <a:endParaRPr lang="zh-CN" altLang="en-US"/>
          </a:p>
        </p:txBody>
      </p:sp>
    </p:spTree>
    <p:extLst>
      <p:ext uri="{BB962C8B-B14F-4D97-AF65-F5344CB8AC3E}">
        <p14:creationId xmlns:p14="http://schemas.microsoft.com/office/powerpoint/2010/main" val="2379659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排除</a:t>
            </a:r>
            <a:r>
              <a:rPr lang="en-US" altLang="zh-CN" sz="1200" kern="1200" dirty="0">
                <a:solidFill>
                  <a:schemeClr val="tx1"/>
                </a:solidFill>
                <a:effectLst/>
                <a:latin typeface="+mn-lt"/>
                <a:ea typeface="+mn-ea"/>
                <a:cs typeface="+mn-cs"/>
              </a:rPr>
              <a:t>1993</a:t>
            </a:r>
            <a:r>
              <a:rPr lang="zh-CN" altLang="zh-CN" sz="1200" kern="1200" dirty="0">
                <a:solidFill>
                  <a:schemeClr val="tx1"/>
                </a:solidFill>
                <a:effectLst/>
                <a:latin typeface="+mn-lt"/>
                <a:ea typeface="+mn-ea"/>
                <a:cs typeface="+mn-cs"/>
              </a:rPr>
              <a:t>年明显的数据异常后由此图可看出印度的城镇化率在第十八年也就是</a:t>
            </a:r>
            <a:r>
              <a:rPr lang="en-US" altLang="zh-CN" sz="1200" kern="1200" dirty="0">
                <a:solidFill>
                  <a:schemeClr val="tx1"/>
                </a:solidFill>
                <a:effectLst/>
                <a:latin typeface="+mn-lt"/>
                <a:ea typeface="+mn-ea"/>
                <a:cs typeface="+mn-cs"/>
              </a:rPr>
              <a:t>2010</a:t>
            </a:r>
            <a:r>
              <a:rPr lang="zh-CN" altLang="zh-CN" sz="1200" kern="1200" dirty="0">
                <a:solidFill>
                  <a:schemeClr val="tx1"/>
                </a:solidFill>
                <a:effectLst/>
                <a:latin typeface="+mn-lt"/>
                <a:ea typeface="+mn-ea"/>
                <a:cs typeface="+mn-cs"/>
              </a:rPr>
              <a:t>年后飞速上涨</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由此图可以看出中国在第十五个年头也就是</a:t>
            </a:r>
            <a:r>
              <a:rPr lang="en-US" altLang="zh-CN" sz="1200" kern="1200" dirty="0">
                <a:solidFill>
                  <a:schemeClr val="tx1"/>
                </a:solidFill>
                <a:effectLst/>
                <a:latin typeface="+mn-lt"/>
                <a:ea typeface="+mn-ea"/>
                <a:cs typeface="+mn-cs"/>
              </a:rPr>
              <a:t>2006</a:t>
            </a:r>
            <a:r>
              <a:rPr lang="zh-CN" altLang="zh-CN" sz="1200" kern="1200" dirty="0">
                <a:solidFill>
                  <a:schemeClr val="tx1"/>
                </a:solidFill>
                <a:effectLst/>
                <a:latin typeface="+mn-lt"/>
                <a:ea typeface="+mn-ea"/>
                <a:cs typeface="+mn-cs"/>
              </a:rPr>
              <a:t>年开始迅速发展，特别是在</a:t>
            </a:r>
            <a:r>
              <a:rPr lang="en-US" altLang="zh-CN" sz="1200" kern="1200" dirty="0">
                <a:solidFill>
                  <a:schemeClr val="tx1"/>
                </a:solidFill>
                <a:effectLst/>
                <a:latin typeface="+mn-lt"/>
                <a:ea typeface="+mn-ea"/>
                <a:cs typeface="+mn-cs"/>
              </a:rPr>
              <a:t>2010</a:t>
            </a:r>
            <a:r>
              <a:rPr lang="zh-CN" altLang="zh-CN" sz="1200" kern="1200" dirty="0">
                <a:solidFill>
                  <a:schemeClr val="tx1"/>
                </a:solidFill>
                <a:effectLst/>
                <a:latin typeface="+mn-lt"/>
                <a:ea typeface="+mn-ea"/>
                <a:cs typeface="+mn-cs"/>
              </a:rPr>
              <a:t>年之后开始飞速上涨</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由此图可看出俄罗斯在</a:t>
            </a:r>
            <a:r>
              <a:rPr lang="en-US" altLang="zh-CN" sz="1200" kern="1200" dirty="0">
                <a:solidFill>
                  <a:schemeClr val="tx1"/>
                </a:solidFill>
                <a:effectLst/>
                <a:latin typeface="+mn-lt"/>
                <a:ea typeface="+mn-ea"/>
                <a:cs typeface="+mn-cs"/>
              </a:rPr>
              <a:t>2009</a:t>
            </a:r>
            <a:r>
              <a:rPr lang="zh-CN" altLang="zh-CN" sz="1200" kern="1200" dirty="0">
                <a:solidFill>
                  <a:schemeClr val="tx1"/>
                </a:solidFill>
                <a:effectLst/>
                <a:latin typeface="+mn-lt"/>
                <a:ea typeface="+mn-ea"/>
                <a:cs typeface="+mn-cs"/>
              </a:rPr>
              <a:t>年后开始发展，但发展速度比较缓慢</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由此我们不不难看出巴西在第十五个年头也就是</a:t>
            </a:r>
            <a:r>
              <a:rPr lang="en-US" altLang="zh-CN" sz="1200" kern="1200" dirty="0">
                <a:solidFill>
                  <a:schemeClr val="tx1"/>
                </a:solidFill>
                <a:effectLst/>
                <a:latin typeface="+mn-lt"/>
                <a:ea typeface="+mn-ea"/>
                <a:cs typeface="+mn-cs"/>
              </a:rPr>
              <a:t>2007</a:t>
            </a:r>
            <a:r>
              <a:rPr lang="zh-CN" altLang="zh-CN" sz="1200" kern="1200" dirty="0">
                <a:solidFill>
                  <a:schemeClr val="tx1"/>
                </a:solidFill>
                <a:effectLst/>
                <a:latin typeface="+mn-lt"/>
                <a:ea typeface="+mn-ea"/>
                <a:cs typeface="+mn-cs"/>
              </a:rPr>
              <a:t>年之后开始了发展，发展速率在五个国家里较快</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南非在第</a:t>
            </a:r>
            <a:r>
              <a:rPr lang="en-US" altLang="zh-CN" sz="1200" kern="1200" dirty="0">
                <a:solidFill>
                  <a:schemeClr val="tx1"/>
                </a:solidFill>
                <a:effectLst/>
                <a:latin typeface="+mn-lt"/>
                <a:ea typeface="+mn-ea"/>
                <a:cs typeface="+mn-cs"/>
              </a:rPr>
              <a:t>15</a:t>
            </a:r>
            <a:r>
              <a:rPr lang="zh-CN" altLang="zh-CN" sz="1200" kern="1200" dirty="0">
                <a:solidFill>
                  <a:schemeClr val="tx1"/>
                </a:solidFill>
                <a:effectLst/>
                <a:latin typeface="+mn-lt"/>
                <a:ea typeface="+mn-ea"/>
                <a:cs typeface="+mn-cs"/>
              </a:rPr>
              <a:t>个年头也就是</a:t>
            </a:r>
            <a:r>
              <a:rPr lang="en-US" altLang="zh-CN" sz="1200" kern="1200" dirty="0">
                <a:solidFill>
                  <a:schemeClr val="tx1"/>
                </a:solidFill>
                <a:effectLst/>
                <a:latin typeface="+mn-lt"/>
                <a:ea typeface="+mn-ea"/>
                <a:cs typeface="+mn-cs"/>
              </a:rPr>
              <a:t>2007</a:t>
            </a:r>
            <a:r>
              <a:rPr lang="zh-CN" altLang="zh-CN" sz="1200" kern="1200" dirty="0">
                <a:solidFill>
                  <a:schemeClr val="tx1"/>
                </a:solidFill>
                <a:effectLst/>
                <a:latin typeface="+mn-lt"/>
                <a:ea typeface="+mn-ea"/>
                <a:cs typeface="+mn-cs"/>
              </a:rPr>
              <a:t>年开始发展，发展速率较快</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7976A24B-754D-4AC0-AF34-E691428DC9EF}" type="slidenum">
              <a:rPr lang="zh-CN" altLang="en-US" smtClean="0"/>
              <a:t>16</a:t>
            </a:fld>
            <a:endParaRPr lang="zh-CN" altLang="en-US"/>
          </a:p>
        </p:txBody>
      </p:sp>
    </p:spTree>
    <p:extLst>
      <p:ext uri="{BB962C8B-B14F-4D97-AF65-F5344CB8AC3E}">
        <p14:creationId xmlns:p14="http://schemas.microsoft.com/office/powerpoint/2010/main" val="3371921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排除掉明显异常的</a:t>
            </a:r>
            <a:r>
              <a:rPr lang="en-US" altLang="zh-CN" sz="1200" kern="1200" dirty="0">
                <a:solidFill>
                  <a:schemeClr val="tx1"/>
                </a:solidFill>
                <a:effectLst/>
                <a:latin typeface="+mn-lt"/>
                <a:ea typeface="+mn-ea"/>
                <a:cs typeface="+mn-cs"/>
              </a:rPr>
              <a:t>1993</a:t>
            </a:r>
            <a:r>
              <a:rPr lang="zh-CN" altLang="zh-CN" sz="1200" kern="1200" dirty="0">
                <a:solidFill>
                  <a:schemeClr val="tx1"/>
                </a:solidFill>
                <a:effectLst/>
                <a:latin typeface="+mn-lt"/>
                <a:ea typeface="+mn-ea"/>
                <a:cs typeface="+mn-cs"/>
              </a:rPr>
              <a:t>年后数据的拟合图我们基本可以得出城镇化率与夜光值呈正相关</a:t>
            </a:r>
          </a:p>
          <a:p>
            <a:endParaRPr lang="zh-CN" altLang="en-US" dirty="0"/>
          </a:p>
        </p:txBody>
      </p:sp>
      <p:sp>
        <p:nvSpPr>
          <p:cNvPr id="4" name="灯片编号占位符 3"/>
          <p:cNvSpPr>
            <a:spLocks noGrp="1"/>
          </p:cNvSpPr>
          <p:nvPr>
            <p:ph type="sldNum" sz="quarter" idx="10"/>
          </p:nvPr>
        </p:nvSpPr>
        <p:spPr/>
        <p:txBody>
          <a:bodyPr/>
          <a:lstStyle/>
          <a:p>
            <a:fld id="{7976A24B-754D-4AC0-AF34-E691428DC9EF}" type="slidenum">
              <a:rPr lang="zh-CN" altLang="en-US" smtClean="0"/>
              <a:t>17</a:t>
            </a:fld>
            <a:endParaRPr lang="zh-CN" altLang="en-US"/>
          </a:p>
        </p:txBody>
      </p:sp>
    </p:spTree>
    <p:extLst>
      <p:ext uri="{BB962C8B-B14F-4D97-AF65-F5344CB8AC3E}">
        <p14:creationId xmlns:p14="http://schemas.microsoft.com/office/powerpoint/2010/main" val="4135574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将城镇化率与夜光数据置于同一图中可看出二者之间有一定联系，将二者拟合，拟合曲线的</a:t>
            </a:r>
            <a:r>
              <a:rPr lang="en-US" altLang="zh-CN" sz="1200" kern="1200" dirty="0">
                <a:solidFill>
                  <a:schemeClr val="tx1"/>
                </a:solidFill>
                <a:effectLst/>
                <a:latin typeface="+mn-lt"/>
                <a:ea typeface="+mn-ea"/>
                <a:cs typeface="+mn-cs"/>
              </a:rPr>
              <a:t>R</a:t>
            </a:r>
            <a:r>
              <a:rPr lang="zh-CN" altLang="zh-CN" sz="1200" kern="1200" dirty="0">
                <a:solidFill>
                  <a:schemeClr val="tx1"/>
                </a:solidFill>
                <a:effectLst/>
                <a:latin typeface="+mn-lt"/>
                <a:ea typeface="+mn-ea"/>
                <a:cs typeface="+mn-cs"/>
              </a:rPr>
              <a:t>方值高至</a:t>
            </a:r>
            <a:r>
              <a:rPr lang="en-US" altLang="zh-CN" sz="1200" kern="1200" dirty="0">
                <a:solidFill>
                  <a:schemeClr val="tx1"/>
                </a:solidFill>
                <a:effectLst/>
                <a:latin typeface="+mn-lt"/>
                <a:ea typeface="+mn-ea"/>
                <a:cs typeface="+mn-cs"/>
              </a:rPr>
              <a:t>0.9241</a:t>
            </a:r>
            <a:r>
              <a:rPr lang="zh-CN" altLang="zh-CN" sz="1200" kern="1200" dirty="0">
                <a:solidFill>
                  <a:schemeClr val="tx1"/>
                </a:solidFill>
                <a:effectLst/>
                <a:latin typeface="+mn-lt"/>
                <a:ea typeface="+mn-ea"/>
                <a:cs typeface="+mn-cs"/>
              </a:rPr>
              <a:t>，由此基本可以判断拟合曲线的可信度极高，城镇化率与夜光值呈正相关且呈逐年递增趋势</a:t>
            </a:r>
          </a:p>
          <a:p>
            <a:endParaRPr lang="zh-CN" altLang="en-US" dirty="0"/>
          </a:p>
        </p:txBody>
      </p:sp>
      <p:sp>
        <p:nvSpPr>
          <p:cNvPr id="4" name="灯片编号占位符 3"/>
          <p:cNvSpPr>
            <a:spLocks noGrp="1"/>
          </p:cNvSpPr>
          <p:nvPr>
            <p:ph type="sldNum" sz="quarter" idx="10"/>
          </p:nvPr>
        </p:nvSpPr>
        <p:spPr/>
        <p:txBody>
          <a:bodyPr/>
          <a:lstStyle/>
          <a:p>
            <a:fld id="{7976A24B-754D-4AC0-AF34-E691428DC9EF}" type="slidenum">
              <a:rPr lang="zh-CN" altLang="en-US" smtClean="0"/>
              <a:t>18</a:t>
            </a:fld>
            <a:endParaRPr lang="zh-CN" altLang="en-US"/>
          </a:p>
        </p:txBody>
      </p:sp>
    </p:spTree>
    <p:extLst>
      <p:ext uri="{BB962C8B-B14F-4D97-AF65-F5344CB8AC3E}">
        <p14:creationId xmlns:p14="http://schemas.microsoft.com/office/powerpoint/2010/main" val="1384489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其中</a:t>
            </a:r>
            <a:r>
              <a:rPr lang="en-US" altLang="zh-CN" sz="1200" kern="1200" dirty="0">
                <a:solidFill>
                  <a:schemeClr val="tx1"/>
                </a:solidFill>
                <a:effectLst/>
                <a:latin typeface="+mn-lt"/>
                <a:ea typeface="+mn-ea"/>
                <a:cs typeface="+mn-cs"/>
              </a:rPr>
              <a:t>2003</a:t>
            </a:r>
            <a:r>
              <a:rPr lang="zh-CN" altLang="zh-CN" sz="1200" kern="1200" dirty="0">
                <a:solidFill>
                  <a:schemeClr val="tx1"/>
                </a:solidFill>
                <a:effectLst/>
                <a:latin typeface="+mn-lt"/>
                <a:ea typeface="+mn-ea"/>
                <a:cs typeface="+mn-cs"/>
              </a:rPr>
              <a:t>年之前的拟合曲线图可信度不高，可能是由于金融危机或出台新政策的原因，因此数据不予采用，</a:t>
            </a:r>
            <a:r>
              <a:rPr lang="en-US" altLang="zh-CN" sz="1200" kern="1200" dirty="0">
                <a:solidFill>
                  <a:schemeClr val="tx1"/>
                </a:solidFill>
                <a:effectLst/>
                <a:latin typeface="+mn-lt"/>
                <a:ea typeface="+mn-ea"/>
                <a:cs typeface="+mn-cs"/>
              </a:rPr>
              <a:t>2003</a:t>
            </a:r>
            <a:r>
              <a:rPr lang="zh-CN" altLang="zh-CN" sz="1200" kern="1200" dirty="0">
                <a:solidFill>
                  <a:schemeClr val="tx1"/>
                </a:solidFill>
                <a:effectLst/>
                <a:latin typeface="+mn-lt"/>
                <a:ea typeface="+mn-ea"/>
                <a:cs typeface="+mn-cs"/>
              </a:rPr>
              <a:t>年之后我我们不难看出城镇化率与夜光数据也是呈正相关，且可信度较高。</a:t>
            </a:r>
          </a:p>
          <a:p>
            <a:endParaRPr lang="zh-CN" altLang="en-US" dirty="0"/>
          </a:p>
        </p:txBody>
      </p:sp>
      <p:sp>
        <p:nvSpPr>
          <p:cNvPr id="4" name="灯片编号占位符 3"/>
          <p:cNvSpPr>
            <a:spLocks noGrp="1"/>
          </p:cNvSpPr>
          <p:nvPr>
            <p:ph type="sldNum" sz="quarter" idx="10"/>
          </p:nvPr>
        </p:nvSpPr>
        <p:spPr/>
        <p:txBody>
          <a:bodyPr/>
          <a:lstStyle/>
          <a:p>
            <a:fld id="{7976A24B-754D-4AC0-AF34-E691428DC9EF}" type="slidenum">
              <a:rPr lang="zh-CN" altLang="en-US" smtClean="0"/>
              <a:t>20</a:t>
            </a:fld>
            <a:endParaRPr lang="zh-CN" altLang="en-US"/>
          </a:p>
        </p:txBody>
      </p:sp>
    </p:spTree>
    <p:extLst>
      <p:ext uri="{BB962C8B-B14F-4D97-AF65-F5344CB8AC3E}">
        <p14:creationId xmlns:p14="http://schemas.microsoft.com/office/powerpoint/2010/main" val="3838259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由此图可看出二者基本呈正相关关系。</a:t>
            </a:r>
            <a:endParaRPr lang="zh-CN" altLang="en-US" dirty="0"/>
          </a:p>
        </p:txBody>
      </p:sp>
      <p:sp>
        <p:nvSpPr>
          <p:cNvPr id="4" name="灯片编号占位符 3"/>
          <p:cNvSpPr>
            <a:spLocks noGrp="1"/>
          </p:cNvSpPr>
          <p:nvPr>
            <p:ph type="sldNum" sz="quarter" idx="10"/>
          </p:nvPr>
        </p:nvSpPr>
        <p:spPr/>
        <p:txBody>
          <a:bodyPr/>
          <a:lstStyle/>
          <a:p>
            <a:fld id="{7976A24B-754D-4AC0-AF34-E691428DC9EF}" type="slidenum">
              <a:rPr lang="zh-CN" altLang="en-US" smtClean="0"/>
              <a:t>21</a:t>
            </a:fld>
            <a:endParaRPr lang="zh-CN" altLang="en-US"/>
          </a:p>
        </p:txBody>
      </p:sp>
    </p:spTree>
    <p:extLst>
      <p:ext uri="{BB962C8B-B14F-4D97-AF65-F5344CB8AC3E}">
        <p14:creationId xmlns:p14="http://schemas.microsoft.com/office/powerpoint/2010/main" val="25022568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城镇化率与夜光数据大致上呈正相关</a:t>
            </a:r>
          </a:p>
          <a:p>
            <a:endParaRPr lang="zh-CN" altLang="en-US" dirty="0"/>
          </a:p>
        </p:txBody>
      </p:sp>
      <p:sp>
        <p:nvSpPr>
          <p:cNvPr id="4" name="灯片编号占位符 3"/>
          <p:cNvSpPr>
            <a:spLocks noGrp="1"/>
          </p:cNvSpPr>
          <p:nvPr>
            <p:ph type="sldNum" sz="quarter" idx="10"/>
          </p:nvPr>
        </p:nvSpPr>
        <p:spPr/>
        <p:txBody>
          <a:bodyPr/>
          <a:lstStyle/>
          <a:p>
            <a:fld id="{7976A24B-754D-4AC0-AF34-E691428DC9EF}" type="slidenum">
              <a:rPr lang="zh-CN" altLang="en-US" smtClean="0"/>
              <a:t>22</a:t>
            </a:fld>
            <a:endParaRPr lang="zh-CN" altLang="en-US"/>
          </a:p>
        </p:txBody>
      </p:sp>
    </p:spTree>
    <p:extLst>
      <p:ext uri="{BB962C8B-B14F-4D97-AF65-F5344CB8AC3E}">
        <p14:creationId xmlns:p14="http://schemas.microsoft.com/office/powerpoint/2010/main" val="3595152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zh-CN" altLang="en-US"/>
              <a:t>单击此处编辑母版标题样式</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A1DD1D77-7282-41D6-9C34-B991B883BBFD}" type="datetimeFigureOut">
              <a:rPr lang="zh-CN" altLang="en-US" smtClean="0"/>
              <a:t>2017/11/22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8F637CF-6772-4E4C-82C2-02D500A7D608}" type="slidenum">
              <a:rPr lang="zh-CN" altLang="en-US" smtClean="0"/>
              <a:t>‹#›</a:t>
            </a:fld>
            <a:endParaRPr lang="zh-CN" altLang="en-US"/>
          </a:p>
        </p:txBody>
      </p:sp>
    </p:spTree>
    <p:extLst>
      <p:ext uri="{BB962C8B-B14F-4D97-AF65-F5344CB8AC3E}">
        <p14:creationId xmlns:p14="http://schemas.microsoft.com/office/powerpoint/2010/main" val="28815330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A1DD1D77-7282-41D6-9C34-B991B883BBFD}" type="datetimeFigureOut">
              <a:rPr lang="zh-CN" altLang="en-US" smtClean="0"/>
              <a:t>2017/11/22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8F637CF-6772-4E4C-82C2-02D500A7D608}" type="slidenum">
              <a:rPr lang="zh-CN" altLang="en-US" smtClean="0"/>
              <a:t>‹#›</a:t>
            </a:fld>
            <a:endParaRPr lang="zh-CN" altLang="en-US"/>
          </a:p>
        </p:txBody>
      </p:sp>
    </p:spTree>
    <p:extLst>
      <p:ext uri="{BB962C8B-B14F-4D97-AF65-F5344CB8AC3E}">
        <p14:creationId xmlns:p14="http://schemas.microsoft.com/office/powerpoint/2010/main" val="2977392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zh-CN" altLang="en-US"/>
              <a:t>单击此处编辑母版标题样式</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4" name="Date Placeholder 3"/>
          <p:cNvSpPr>
            <a:spLocks noGrp="1"/>
          </p:cNvSpPr>
          <p:nvPr>
            <p:ph type="dt" sz="half" idx="10"/>
          </p:nvPr>
        </p:nvSpPr>
        <p:spPr/>
        <p:txBody>
          <a:bodyPr/>
          <a:lstStyle/>
          <a:p>
            <a:fld id="{A1DD1D77-7282-41D6-9C34-B991B883BBFD}" type="datetimeFigureOut">
              <a:rPr lang="zh-CN" altLang="en-US" smtClean="0"/>
              <a:t>2017/11/22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8F637CF-6772-4E4C-82C2-02D500A7D608}" type="slidenum">
              <a:rPr lang="zh-CN" altLang="en-US" smtClean="0"/>
              <a:t>‹#›</a:t>
            </a:fld>
            <a:endParaRPr lang="zh-CN" altLang="en-US"/>
          </a:p>
        </p:txBody>
      </p:sp>
    </p:spTree>
    <p:extLst>
      <p:ext uri="{BB962C8B-B14F-4D97-AF65-F5344CB8AC3E}">
        <p14:creationId xmlns:p14="http://schemas.microsoft.com/office/powerpoint/2010/main" val="3879875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zh-CN" altLang="en-US"/>
              <a:t>单击此处编辑母版标题样式</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zh-CN" altLang="en-US"/>
              <a:t>编辑母版文本样式</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4" name="Date Placeholder 3"/>
          <p:cNvSpPr>
            <a:spLocks noGrp="1"/>
          </p:cNvSpPr>
          <p:nvPr>
            <p:ph type="dt" sz="half" idx="10"/>
          </p:nvPr>
        </p:nvSpPr>
        <p:spPr/>
        <p:txBody>
          <a:bodyPr/>
          <a:lstStyle/>
          <a:p>
            <a:fld id="{A1DD1D77-7282-41D6-9C34-B991B883BBFD}" type="datetimeFigureOut">
              <a:rPr lang="zh-CN" altLang="en-US" smtClean="0"/>
              <a:t>2017/11/22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8F637CF-6772-4E4C-82C2-02D500A7D608}" type="slidenum">
              <a:rPr lang="zh-CN" altLang="en-US" smtClean="0"/>
              <a:t>‹#›</a:t>
            </a:fld>
            <a:endParaRPr lang="zh-CN" alt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813130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A1DD1D77-7282-41D6-9C34-B991B883BBFD}" type="datetimeFigureOut">
              <a:rPr lang="zh-CN" altLang="en-US" smtClean="0"/>
              <a:t>2017/11/22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8F637CF-6772-4E4C-82C2-02D500A7D608}" type="slidenum">
              <a:rPr lang="zh-CN" altLang="en-US" smtClean="0"/>
              <a:t>‹#›</a:t>
            </a:fld>
            <a:endParaRPr lang="zh-CN" altLang="en-US"/>
          </a:p>
        </p:txBody>
      </p:sp>
    </p:spTree>
    <p:extLst>
      <p:ext uri="{BB962C8B-B14F-4D97-AF65-F5344CB8AC3E}">
        <p14:creationId xmlns:p14="http://schemas.microsoft.com/office/powerpoint/2010/main" val="18573604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CN" altLang="en-US"/>
              <a:t>单击此处编辑母版标题样式</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1DD1D77-7282-41D6-9C34-B991B883BBFD}" type="datetimeFigureOut">
              <a:rPr lang="zh-CN" altLang="en-US" smtClean="0"/>
              <a:t>2017/11/22</a:t>
            </a:fld>
            <a:endParaRPr lang="zh-CN" altLang="en-US"/>
          </a:p>
        </p:txBody>
      </p:sp>
      <p:sp>
        <p:nvSpPr>
          <p:cNvPr id="4"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8F637CF-6772-4E4C-82C2-02D500A7D608}" type="slidenum">
              <a:rPr lang="zh-CN" altLang="en-US" smtClean="0"/>
              <a:t>‹#›</a:t>
            </a:fld>
            <a:endParaRPr lang="zh-CN" altLang="en-US"/>
          </a:p>
        </p:txBody>
      </p:sp>
    </p:spTree>
    <p:extLst>
      <p:ext uri="{BB962C8B-B14F-4D97-AF65-F5344CB8AC3E}">
        <p14:creationId xmlns:p14="http://schemas.microsoft.com/office/powerpoint/2010/main" val="33611033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CN" altLang="en-US"/>
              <a:t>单击此处编辑母版标题样式</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1DD1D77-7282-41D6-9C34-B991B883BBFD}" type="datetimeFigureOut">
              <a:rPr lang="zh-CN" altLang="en-US" smtClean="0"/>
              <a:t>2017/11/22</a:t>
            </a:fld>
            <a:endParaRPr lang="zh-CN" altLang="en-US"/>
          </a:p>
        </p:txBody>
      </p:sp>
      <p:sp>
        <p:nvSpPr>
          <p:cNvPr id="4"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8F637CF-6772-4E4C-82C2-02D500A7D608}" type="slidenum">
              <a:rPr lang="zh-CN" altLang="en-US" smtClean="0"/>
              <a:t>‹#›</a:t>
            </a:fld>
            <a:endParaRPr lang="zh-CN" altLang="en-US"/>
          </a:p>
        </p:txBody>
      </p:sp>
    </p:spTree>
    <p:extLst>
      <p:ext uri="{BB962C8B-B14F-4D97-AF65-F5344CB8AC3E}">
        <p14:creationId xmlns:p14="http://schemas.microsoft.com/office/powerpoint/2010/main" val="8454132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nchorCtr="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1DD1D77-7282-41D6-9C34-B991B883BBFD}" type="datetimeFigureOut">
              <a:rPr lang="zh-CN" altLang="en-US" smtClean="0"/>
              <a:t>2017/11/22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8F637CF-6772-4E4C-82C2-02D500A7D608}" type="slidenum">
              <a:rPr lang="zh-CN" altLang="en-US" smtClean="0"/>
              <a:t>‹#›</a:t>
            </a:fld>
            <a:endParaRPr lang="zh-CN" altLang="en-US"/>
          </a:p>
        </p:txBody>
      </p:sp>
    </p:spTree>
    <p:extLst>
      <p:ext uri="{BB962C8B-B14F-4D97-AF65-F5344CB8AC3E}">
        <p14:creationId xmlns:p14="http://schemas.microsoft.com/office/powerpoint/2010/main" val="42005051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1DD1D77-7282-41D6-9C34-B991B883BBFD}" type="datetimeFigureOut">
              <a:rPr lang="zh-CN" altLang="en-US" smtClean="0"/>
              <a:t>2017/11/22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8F637CF-6772-4E4C-82C2-02D500A7D608}" type="slidenum">
              <a:rPr lang="zh-CN" altLang="en-US" smtClean="0"/>
              <a:t>‹#›</a:t>
            </a:fld>
            <a:endParaRPr lang="zh-CN" altLang="en-US"/>
          </a:p>
        </p:txBody>
      </p:sp>
    </p:spTree>
    <p:extLst>
      <p:ext uri="{BB962C8B-B14F-4D97-AF65-F5344CB8AC3E}">
        <p14:creationId xmlns:p14="http://schemas.microsoft.com/office/powerpoint/2010/main" val="2211587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3"/>
          <p:cNvSpPr>
            <a:spLocks noGrp="1"/>
          </p:cNvSpPr>
          <p:nvPr>
            <p:ph type="dt" sz="half" idx="10"/>
          </p:nvPr>
        </p:nvSpPr>
        <p:spPr/>
        <p:txBody>
          <a:bodyPr/>
          <a:lstStyle/>
          <a:p>
            <a:fld id="{A1DD1D77-7282-41D6-9C34-B991B883BBFD}" type="datetimeFigureOut">
              <a:rPr lang="zh-CN" altLang="en-US" smtClean="0"/>
              <a:t>2017/11/22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8F637CF-6772-4E4C-82C2-02D500A7D608}" type="slidenum">
              <a:rPr lang="zh-CN" altLang="en-US" smtClean="0"/>
              <a:t>‹#›</a:t>
            </a:fld>
            <a:endParaRPr lang="zh-CN" altLang="en-US"/>
          </a:p>
        </p:txBody>
      </p:sp>
    </p:spTree>
    <p:extLst>
      <p:ext uri="{BB962C8B-B14F-4D97-AF65-F5344CB8AC3E}">
        <p14:creationId xmlns:p14="http://schemas.microsoft.com/office/powerpoint/2010/main" val="23932099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A1DD1D77-7282-41D6-9C34-B991B883BBFD}" type="datetimeFigureOut">
              <a:rPr lang="zh-CN" altLang="en-US" smtClean="0"/>
              <a:t>2017/11/22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8F637CF-6772-4E4C-82C2-02D500A7D608}" type="slidenum">
              <a:rPr lang="zh-CN" altLang="en-US" smtClean="0"/>
              <a:t>‹#›</a:t>
            </a:fld>
            <a:endParaRPr lang="zh-CN" altLang="en-US"/>
          </a:p>
        </p:txBody>
      </p:sp>
    </p:spTree>
    <p:extLst>
      <p:ext uri="{BB962C8B-B14F-4D97-AF65-F5344CB8AC3E}">
        <p14:creationId xmlns:p14="http://schemas.microsoft.com/office/powerpoint/2010/main" val="221691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A1DD1D77-7282-41D6-9C34-B991B883BBFD}" type="datetimeFigureOut">
              <a:rPr lang="zh-CN" altLang="en-US" smtClean="0"/>
              <a:t>2017/11/22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8F637CF-6772-4E4C-82C2-02D500A7D608}" type="slidenum">
              <a:rPr lang="zh-CN" altLang="en-US" smtClean="0"/>
              <a:t>‹#›</a:t>
            </a:fld>
            <a:endParaRPr lang="zh-CN" altLang="en-US"/>
          </a:p>
        </p:txBody>
      </p:sp>
    </p:spTree>
    <p:extLst>
      <p:ext uri="{BB962C8B-B14F-4D97-AF65-F5344CB8AC3E}">
        <p14:creationId xmlns:p14="http://schemas.microsoft.com/office/powerpoint/2010/main" val="2615522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A1DD1D77-7282-41D6-9C34-B991B883BBFD}" type="datetimeFigureOut">
              <a:rPr lang="zh-CN" altLang="en-US" smtClean="0"/>
              <a:t>2017/11/22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8F637CF-6772-4E4C-82C2-02D500A7D608}" type="slidenum">
              <a:rPr lang="zh-CN" altLang="en-US" smtClean="0"/>
              <a:t>‹#›</a:t>
            </a:fld>
            <a:endParaRPr lang="zh-CN" altLang="en-US"/>
          </a:p>
        </p:txBody>
      </p:sp>
    </p:spTree>
    <p:extLst>
      <p:ext uri="{BB962C8B-B14F-4D97-AF65-F5344CB8AC3E}">
        <p14:creationId xmlns:p14="http://schemas.microsoft.com/office/powerpoint/2010/main" val="42622556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7" name="Date Placeholder 2"/>
          <p:cNvSpPr>
            <a:spLocks noGrp="1"/>
          </p:cNvSpPr>
          <p:nvPr>
            <p:ph type="dt" sz="half" idx="10"/>
          </p:nvPr>
        </p:nvSpPr>
        <p:spPr/>
        <p:txBody>
          <a:bodyPr/>
          <a:lstStyle/>
          <a:p>
            <a:fld id="{A1DD1D77-7282-41D6-9C34-B991B883BBFD}" type="datetimeFigureOut">
              <a:rPr lang="zh-CN" altLang="en-US" smtClean="0"/>
              <a:t>2017/11/22</a:t>
            </a:fld>
            <a:endParaRPr lang="zh-CN" altLang="en-US"/>
          </a:p>
        </p:txBody>
      </p:sp>
      <p:sp>
        <p:nvSpPr>
          <p:cNvPr id="5" name="Footer Placeholder 3"/>
          <p:cNvSpPr>
            <a:spLocks noGrp="1"/>
          </p:cNvSpPr>
          <p:nvPr>
            <p:ph type="ftr" sz="quarter" idx="11"/>
          </p:nvPr>
        </p:nvSpPr>
        <p:spPr/>
        <p:txBody>
          <a:bodyPr/>
          <a:lstStyle/>
          <a:p>
            <a:endParaRPr lang="zh-CN" altLang="en-US"/>
          </a:p>
        </p:txBody>
      </p:sp>
      <p:sp>
        <p:nvSpPr>
          <p:cNvPr id="6" name="Slide Number Placeholder 4"/>
          <p:cNvSpPr>
            <a:spLocks noGrp="1"/>
          </p:cNvSpPr>
          <p:nvPr>
            <p:ph type="sldNum" sz="quarter" idx="12"/>
          </p:nvPr>
        </p:nvSpPr>
        <p:spPr/>
        <p:txBody>
          <a:bodyPr/>
          <a:lstStyle/>
          <a:p>
            <a:fld id="{08F637CF-6772-4E4C-82C2-02D500A7D608}" type="slidenum">
              <a:rPr lang="zh-CN" altLang="en-US" smtClean="0"/>
              <a:t>‹#›</a:t>
            </a:fld>
            <a:endParaRPr lang="zh-CN" altLang="en-US"/>
          </a:p>
        </p:txBody>
      </p:sp>
    </p:spTree>
    <p:extLst>
      <p:ext uri="{BB962C8B-B14F-4D97-AF65-F5344CB8AC3E}">
        <p14:creationId xmlns:p14="http://schemas.microsoft.com/office/powerpoint/2010/main" val="1934420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1DD1D77-7282-41D6-9C34-B991B883BBFD}" type="datetimeFigureOut">
              <a:rPr lang="zh-CN" altLang="en-US" smtClean="0"/>
              <a:t>2017/11/22</a:t>
            </a:fld>
            <a:endParaRPr lang="zh-CN" altLang="en-US"/>
          </a:p>
        </p:txBody>
      </p:sp>
      <p:sp>
        <p:nvSpPr>
          <p:cNvPr id="5" name="Footer Placeholder 2"/>
          <p:cNvSpPr>
            <a:spLocks noGrp="1"/>
          </p:cNvSpPr>
          <p:nvPr>
            <p:ph type="ftr" sz="quarter" idx="11"/>
          </p:nvPr>
        </p:nvSpPr>
        <p:spPr/>
        <p:txBody>
          <a:bodyPr/>
          <a:lstStyle/>
          <a:p>
            <a:endParaRPr lang="zh-CN" altLang="en-US"/>
          </a:p>
        </p:txBody>
      </p:sp>
      <p:sp>
        <p:nvSpPr>
          <p:cNvPr id="6" name="Slide Number Placeholder 3"/>
          <p:cNvSpPr>
            <a:spLocks noGrp="1"/>
          </p:cNvSpPr>
          <p:nvPr>
            <p:ph type="sldNum" sz="quarter" idx="12"/>
          </p:nvPr>
        </p:nvSpPr>
        <p:spPr/>
        <p:txBody>
          <a:bodyPr/>
          <a:lstStyle/>
          <a:p>
            <a:fld id="{08F637CF-6772-4E4C-82C2-02D500A7D608}" type="slidenum">
              <a:rPr lang="zh-CN" altLang="en-US" smtClean="0"/>
              <a:t>‹#›</a:t>
            </a:fld>
            <a:endParaRPr lang="zh-CN" altLang="en-US"/>
          </a:p>
        </p:txBody>
      </p:sp>
    </p:spTree>
    <p:extLst>
      <p:ext uri="{BB962C8B-B14F-4D97-AF65-F5344CB8AC3E}">
        <p14:creationId xmlns:p14="http://schemas.microsoft.com/office/powerpoint/2010/main" val="3690730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7" name="Date Placeholder 4"/>
          <p:cNvSpPr>
            <a:spLocks noGrp="1"/>
          </p:cNvSpPr>
          <p:nvPr>
            <p:ph type="dt" sz="half" idx="10"/>
          </p:nvPr>
        </p:nvSpPr>
        <p:spPr/>
        <p:txBody>
          <a:bodyPr/>
          <a:lstStyle/>
          <a:p>
            <a:fld id="{A1DD1D77-7282-41D6-9C34-B991B883BBFD}" type="datetimeFigureOut">
              <a:rPr lang="zh-CN" altLang="en-US" smtClean="0"/>
              <a:t>2017/11/22</a:t>
            </a:fld>
            <a:endParaRPr lang="zh-CN" altLang="en-US"/>
          </a:p>
        </p:txBody>
      </p:sp>
      <p:sp>
        <p:nvSpPr>
          <p:cNvPr id="5" name="Footer Placeholder 5"/>
          <p:cNvSpPr>
            <a:spLocks noGrp="1"/>
          </p:cNvSpPr>
          <p:nvPr>
            <p:ph type="ftr" sz="quarter" idx="11"/>
          </p:nvPr>
        </p:nvSpPr>
        <p:spPr/>
        <p:txBody>
          <a:bodyPr/>
          <a:lstStyle/>
          <a:p>
            <a:endParaRPr lang="zh-CN" altLang="en-US"/>
          </a:p>
        </p:txBody>
      </p:sp>
      <p:sp>
        <p:nvSpPr>
          <p:cNvPr id="6" name="Slide Number Placeholder 6"/>
          <p:cNvSpPr>
            <a:spLocks noGrp="1"/>
          </p:cNvSpPr>
          <p:nvPr>
            <p:ph type="sldNum" sz="quarter" idx="12"/>
          </p:nvPr>
        </p:nvSpPr>
        <p:spPr/>
        <p:txBody>
          <a:bodyPr/>
          <a:lstStyle/>
          <a:p>
            <a:fld id="{08F637CF-6772-4E4C-82C2-02D500A7D608}" type="slidenum">
              <a:rPr lang="zh-CN" altLang="en-US" smtClean="0"/>
              <a:t>‹#›</a:t>
            </a:fld>
            <a:endParaRPr lang="zh-CN" altLang="en-US"/>
          </a:p>
        </p:txBody>
      </p:sp>
    </p:spTree>
    <p:extLst>
      <p:ext uri="{BB962C8B-B14F-4D97-AF65-F5344CB8AC3E}">
        <p14:creationId xmlns:p14="http://schemas.microsoft.com/office/powerpoint/2010/main" val="1527403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A1DD1D77-7282-41D6-9C34-B991B883BBFD}" type="datetimeFigureOut">
              <a:rPr lang="zh-CN" altLang="en-US" smtClean="0"/>
              <a:t>2017/11/22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8F637CF-6772-4E4C-82C2-02D500A7D608}" type="slidenum">
              <a:rPr lang="zh-CN" altLang="en-US" smtClean="0"/>
              <a:t>‹#›</a:t>
            </a:fld>
            <a:endParaRPr lang="zh-CN" altLang="en-US"/>
          </a:p>
        </p:txBody>
      </p:sp>
    </p:spTree>
    <p:extLst>
      <p:ext uri="{BB962C8B-B14F-4D97-AF65-F5344CB8AC3E}">
        <p14:creationId xmlns:p14="http://schemas.microsoft.com/office/powerpoint/2010/main" val="1251538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A1DD1D77-7282-41D6-9C34-B991B883BBFD}" type="datetimeFigureOut">
              <a:rPr lang="zh-CN" altLang="en-US" smtClean="0"/>
              <a:t>2017/11/22</a:t>
            </a:fld>
            <a:endParaRPr lang="zh-CN" alt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zh-CN" alt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8F637CF-6772-4E4C-82C2-02D500A7D608}" type="slidenum">
              <a:rPr lang="zh-CN" altLang="en-US" smtClean="0"/>
              <a:t>‹#›</a:t>
            </a:fld>
            <a:endParaRPr lang="zh-CN" altLang="en-US"/>
          </a:p>
        </p:txBody>
      </p:sp>
    </p:spTree>
    <p:extLst>
      <p:ext uri="{BB962C8B-B14F-4D97-AF65-F5344CB8AC3E}">
        <p14:creationId xmlns:p14="http://schemas.microsoft.com/office/powerpoint/2010/main" val="211566763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25.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5.xml"/></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8.xml"/><Relationship Id="rId7" Type="http://schemas.openxmlformats.org/officeDocument/2006/relationships/image" Target="../media/image29.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8.xml"/><Relationship Id="rId7" Type="http://schemas.openxmlformats.org/officeDocument/2006/relationships/image" Target="../media/image27.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6.png"/><Relationship Id="rId5" Type="http://schemas.openxmlformats.org/officeDocument/2006/relationships/image" Target="../media/image30.png"/><Relationship Id="rId4" Type="http://schemas.openxmlformats.org/officeDocument/2006/relationships/notesSlide" Target="../notesSlides/notesSlide6.xml"/><Relationship Id="rId9"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33.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notesSlide" Target="../notesSlides/notesSlide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36.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notesSlide" Target="../notesSlides/notesSlide8.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B33B28-2094-4DA0-B5DA-0599E1D5B092}"/>
              </a:ext>
            </a:extLst>
          </p:cNvPr>
          <p:cNvSpPr>
            <a:spLocks noGrp="1"/>
          </p:cNvSpPr>
          <p:nvPr>
            <p:ph type="ctrTitle"/>
          </p:nvPr>
        </p:nvSpPr>
        <p:spPr>
          <a:xfrm>
            <a:off x="1831230" y="1025429"/>
            <a:ext cx="8825658" cy="2110381"/>
          </a:xfrm>
        </p:spPr>
        <p:txBody>
          <a:bodyPr/>
          <a:lstStyle/>
          <a:p>
            <a:r>
              <a:rPr lang="zh-CN" altLang="en-US" dirty="0"/>
              <a:t>对金砖五国基于夜光遥感技术的创意研究</a:t>
            </a:r>
          </a:p>
        </p:txBody>
      </p:sp>
      <p:sp>
        <p:nvSpPr>
          <p:cNvPr id="3" name="副标题 2">
            <a:extLst>
              <a:ext uri="{FF2B5EF4-FFF2-40B4-BE49-F238E27FC236}">
                <a16:creationId xmlns:a16="http://schemas.microsoft.com/office/drawing/2014/main" id="{DEFBB298-18C5-4E17-9F16-AC46397E122D}"/>
              </a:ext>
            </a:extLst>
          </p:cNvPr>
          <p:cNvSpPr>
            <a:spLocks noGrp="1"/>
          </p:cNvSpPr>
          <p:nvPr>
            <p:ph type="subTitle" idx="1"/>
          </p:nvPr>
        </p:nvSpPr>
        <p:spPr>
          <a:xfrm>
            <a:off x="1831230" y="4234454"/>
            <a:ext cx="8825658" cy="1080495"/>
          </a:xfrm>
        </p:spPr>
        <p:txBody>
          <a:bodyPr>
            <a:normAutofit/>
          </a:bodyPr>
          <a:lstStyle/>
          <a:p>
            <a:r>
              <a:rPr lang="zh-CN" altLang="en-US" dirty="0"/>
              <a:t>小组成员：</a:t>
            </a:r>
            <a:endParaRPr lang="en-US" altLang="zh-CN" dirty="0"/>
          </a:p>
          <a:p>
            <a:r>
              <a:rPr lang="zh-CN" altLang="en-US" dirty="0"/>
              <a:t>蔡和江（组长），宋雅婷，陈楚珂，佟函蓓，胡诗尧，田逸群</a:t>
            </a:r>
            <a:endParaRPr lang="en-US" altLang="zh-CN" dirty="0"/>
          </a:p>
        </p:txBody>
      </p:sp>
    </p:spTree>
    <p:extLst>
      <p:ext uri="{BB962C8B-B14F-4D97-AF65-F5344CB8AC3E}">
        <p14:creationId xmlns:p14="http://schemas.microsoft.com/office/powerpoint/2010/main" val="3679146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7BC1EB-47F5-493E-858F-79315B6AB27E}"/>
              </a:ext>
            </a:extLst>
          </p:cNvPr>
          <p:cNvSpPr>
            <a:spLocks noGrp="1"/>
          </p:cNvSpPr>
          <p:nvPr>
            <p:ph type="title"/>
          </p:nvPr>
        </p:nvSpPr>
        <p:spPr>
          <a:xfrm>
            <a:off x="1393638" y="3005418"/>
            <a:ext cx="9404723" cy="1400530"/>
          </a:xfrm>
        </p:spPr>
        <p:txBody>
          <a:bodyPr/>
          <a:lstStyle/>
          <a:p>
            <a:r>
              <a:rPr lang="en-US" altLang="zh-CN" dirty="0"/>
              <a:t>                           GDP</a:t>
            </a:r>
            <a:endParaRPr lang="zh-CN" altLang="en-US" dirty="0"/>
          </a:p>
        </p:txBody>
      </p:sp>
    </p:spTree>
    <p:extLst>
      <p:ext uri="{BB962C8B-B14F-4D97-AF65-F5344CB8AC3E}">
        <p14:creationId xmlns:p14="http://schemas.microsoft.com/office/powerpoint/2010/main" val="2301844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4C804-BE74-4751-8893-8C1C356E5A30}"/>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49580842-6386-45D9-85EA-A33D32D991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
            <a:ext cx="9115425" cy="6922759"/>
          </a:xfrm>
        </p:spPr>
      </p:pic>
      <p:sp>
        <p:nvSpPr>
          <p:cNvPr id="6" name="文本框 5">
            <a:extLst>
              <a:ext uri="{FF2B5EF4-FFF2-40B4-BE49-F238E27FC236}">
                <a16:creationId xmlns:a16="http://schemas.microsoft.com/office/drawing/2014/main" id="{76BB6D9B-8865-4453-A516-E2335B43C624}"/>
              </a:ext>
            </a:extLst>
          </p:cNvPr>
          <p:cNvSpPr txBox="1"/>
          <p:nvPr/>
        </p:nvSpPr>
        <p:spPr>
          <a:xfrm>
            <a:off x="9115424" y="2157413"/>
            <a:ext cx="3186114" cy="923330"/>
          </a:xfrm>
          <a:prstGeom prst="rect">
            <a:avLst/>
          </a:prstGeom>
          <a:noFill/>
        </p:spPr>
        <p:txBody>
          <a:bodyPr wrap="square" rtlCol="0">
            <a:spAutoFit/>
          </a:bodyPr>
          <a:lstStyle/>
          <a:p>
            <a:r>
              <a:rPr lang="zh-CN" altLang="en-US" dirty="0"/>
              <a:t>巴西：贫民窟式城市化</a:t>
            </a:r>
            <a:endParaRPr lang="en-US" altLang="zh-CN" dirty="0"/>
          </a:p>
          <a:p>
            <a:r>
              <a:rPr lang="zh-CN" altLang="en-US" dirty="0"/>
              <a:t>人口城市化在经济城市化之前，</a:t>
            </a:r>
            <a:endParaRPr lang="en-US" altLang="zh-CN" dirty="0"/>
          </a:p>
          <a:p>
            <a:r>
              <a:rPr lang="zh-CN" altLang="en-US" dirty="0"/>
              <a:t>强迫城市化</a:t>
            </a:r>
          </a:p>
        </p:txBody>
      </p:sp>
    </p:spTree>
    <p:extLst>
      <p:ext uri="{BB962C8B-B14F-4D97-AF65-F5344CB8AC3E}">
        <p14:creationId xmlns:p14="http://schemas.microsoft.com/office/powerpoint/2010/main" val="3902258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5ED0F205-1481-4887-BA76-1133C14C8D9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1" name="图片 10">
            <a:extLst>
              <a:ext uri="{FF2B5EF4-FFF2-40B4-BE49-F238E27FC236}">
                <a16:creationId xmlns:a16="http://schemas.microsoft.com/office/drawing/2014/main" id="{FFDBDCBB-E1AA-4517-AB15-2C4610876187}"/>
              </a:ext>
            </a:extLst>
          </p:cNvPr>
          <p:cNvPicPr>
            <a:picLocks noChangeAspect="1"/>
          </p:cNvPicPr>
          <p:nvPr/>
        </p:nvPicPr>
        <p:blipFill>
          <a:blip r:embed="rId3"/>
          <a:stretch>
            <a:fillRect/>
          </a:stretch>
        </p:blipFill>
        <p:spPr>
          <a:xfrm>
            <a:off x="0" y="-1"/>
            <a:ext cx="12192000" cy="6858001"/>
          </a:xfrm>
          <a:prstGeom prst="rect">
            <a:avLst/>
          </a:prstGeom>
        </p:spPr>
      </p:pic>
      <p:sp>
        <p:nvSpPr>
          <p:cNvPr id="10" name="文本框 9">
            <a:extLst>
              <a:ext uri="{FF2B5EF4-FFF2-40B4-BE49-F238E27FC236}">
                <a16:creationId xmlns:a16="http://schemas.microsoft.com/office/drawing/2014/main" id="{62327849-CD86-436A-AD20-2B43926EA3A9}"/>
              </a:ext>
            </a:extLst>
          </p:cNvPr>
          <p:cNvSpPr txBox="1"/>
          <p:nvPr/>
        </p:nvSpPr>
        <p:spPr>
          <a:xfrm>
            <a:off x="7243762" y="6409911"/>
            <a:ext cx="4681666" cy="646331"/>
          </a:xfrm>
          <a:prstGeom prst="rect">
            <a:avLst/>
          </a:prstGeom>
          <a:noFill/>
        </p:spPr>
        <p:txBody>
          <a:bodyPr wrap="none" rtlCol="0">
            <a:spAutoFit/>
          </a:bodyPr>
          <a:lstStyle/>
          <a:p>
            <a:r>
              <a:rPr lang="en-US" altLang="zh-CN" dirty="0">
                <a:solidFill>
                  <a:schemeClr val="accent1"/>
                </a:solidFill>
              </a:rPr>
              <a:t>Citation</a:t>
            </a:r>
            <a:r>
              <a:rPr lang="zh-CN" altLang="en-US" dirty="0">
                <a:solidFill>
                  <a:schemeClr val="accent1"/>
                </a:solidFill>
              </a:rPr>
              <a:t>：</a:t>
            </a:r>
            <a:r>
              <a:rPr lang="en-US" altLang="zh-CN" dirty="0">
                <a:solidFill>
                  <a:schemeClr val="accent1"/>
                </a:solidFill>
              </a:rPr>
              <a:t>http://www.theglobaleconomy.com</a:t>
            </a:r>
            <a:endParaRPr lang="zh-CN" altLang="zh-CN" dirty="0">
              <a:solidFill>
                <a:schemeClr val="accent1"/>
              </a:solidFill>
            </a:endParaRPr>
          </a:p>
          <a:p>
            <a:endParaRPr lang="zh-CN" altLang="en-US" dirty="0"/>
          </a:p>
        </p:txBody>
      </p:sp>
    </p:spTree>
    <p:extLst>
      <p:ext uri="{BB962C8B-B14F-4D97-AF65-F5344CB8AC3E}">
        <p14:creationId xmlns:p14="http://schemas.microsoft.com/office/powerpoint/2010/main" val="40129008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6F1E39-CD18-4C06-8851-61150EAF4F6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D2A92C3-8B9E-43D1-9A8A-229CA008EF87}"/>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737F5080-4E65-4E74-9433-37535047E4CC}"/>
              </a:ext>
            </a:extLst>
          </p:cNvPr>
          <p:cNvPicPr>
            <a:picLocks noChangeAspect="1"/>
          </p:cNvPicPr>
          <p:nvPr/>
        </p:nvPicPr>
        <p:blipFill>
          <a:blip r:embed="rId2"/>
          <a:stretch>
            <a:fillRect/>
          </a:stretch>
        </p:blipFill>
        <p:spPr>
          <a:xfrm>
            <a:off x="0" y="-1"/>
            <a:ext cx="12192000" cy="6875611"/>
          </a:xfrm>
          <a:prstGeom prst="rect">
            <a:avLst/>
          </a:prstGeom>
        </p:spPr>
      </p:pic>
    </p:spTree>
    <p:extLst>
      <p:ext uri="{BB962C8B-B14F-4D97-AF65-F5344CB8AC3E}">
        <p14:creationId xmlns:p14="http://schemas.microsoft.com/office/powerpoint/2010/main" val="2321347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86D405-4BB0-4F7B-83ED-BDCD4D4965EF}"/>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07DDE4A4-75D8-4B15-9798-DE321ADA5E88}"/>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44D43702-7995-4F43-9860-C2BF55A41F43}"/>
              </a:ext>
            </a:extLst>
          </p:cNvPr>
          <p:cNvPicPr>
            <a:picLocks noChangeAspect="1"/>
          </p:cNvPicPr>
          <p:nvPr/>
        </p:nvPicPr>
        <p:blipFill>
          <a:blip r:embed="rId3"/>
          <a:stretch>
            <a:fillRect/>
          </a:stretch>
        </p:blipFill>
        <p:spPr>
          <a:xfrm>
            <a:off x="0" y="0"/>
            <a:ext cx="12192000" cy="6876797"/>
          </a:xfrm>
          <a:prstGeom prst="rect">
            <a:avLst/>
          </a:prstGeom>
        </p:spPr>
      </p:pic>
    </p:spTree>
    <p:extLst>
      <p:ext uri="{BB962C8B-B14F-4D97-AF65-F5344CB8AC3E}">
        <p14:creationId xmlns:p14="http://schemas.microsoft.com/office/powerpoint/2010/main" val="2985740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848321-E4F6-4376-9908-864114E62075}"/>
              </a:ext>
            </a:extLst>
          </p:cNvPr>
          <p:cNvSpPr>
            <a:spLocks noGrp="1"/>
          </p:cNvSpPr>
          <p:nvPr>
            <p:ph type="title"/>
          </p:nvPr>
        </p:nvSpPr>
        <p:spPr>
          <a:xfrm>
            <a:off x="1117599" y="2771775"/>
            <a:ext cx="9404723" cy="953135"/>
          </a:xfrm>
        </p:spPr>
        <p:txBody>
          <a:bodyPr/>
          <a:lstStyle/>
          <a:p>
            <a:r>
              <a:rPr lang="zh-CN" altLang="en-US" dirty="0"/>
              <a:t>                          城市化</a:t>
            </a:r>
          </a:p>
        </p:txBody>
      </p:sp>
    </p:spTree>
    <p:extLst>
      <p:ext uri="{BB962C8B-B14F-4D97-AF65-F5344CB8AC3E}">
        <p14:creationId xmlns:p14="http://schemas.microsoft.com/office/powerpoint/2010/main" val="3416876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711B49-4B58-4595-8EBF-9304D9B67A51}"/>
              </a:ext>
            </a:extLst>
          </p:cNvPr>
          <p:cNvSpPr>
            <a:spLocks noGrp="1"/>
          </p:cNvSpPr>
          <p:nvPr>
            <p:ph type="title"/>
          </p:nvPr>
        </p:nvSpPr>
        <p:spPr/>
        <p:txBody>
          <a:bodyPr/>
          <a:lstStyle/>
          <a:p>
            <a:endParaRPr lang="zh-CN" altLang="en-US" dirty="0"/>
          </a:p>
        </p:txBody>
      </p:sp>
      <p:pic>
        <p:nvPicPr>
          <p:cNvPr id="7" name="图片 6">
            <a:extLst>
              <a:ext uri="{FF2B5EF4-FFF2-40B4-BE49-F238E27FC236}">
                <a16:creationId xmlns:a16="http://schemas.microsoft.com/office/drawing/2014/main" id="{ACE9C7CB-5762-4080-A71D-A832075FFFE2}"/>
              </a:ext>
            </a:extLst>
          </p:cNvPr>
          <p:cNvPicPr>
            <a:picLocks noChangeAspect="1"/>
          </p:cNvPicPr>
          <p:nvPr/>
        </p:nvPicPr>
        <p:blipFill>
          <a:blip r:embed="rId3"/>
          <a:stretch>
            <a:fillRect/>
          </a:stretch>
        </p:blipFill>
        <p:spPr>
          <a:xfrm>
            <a:off x="0" y="0"/>
            <a:ext cx="5340559" cy="2975676"/>
          </a:xfrm>
          <a:prstGeom prst="rect">
            <a:avLst/>
          </a:prstGeom>
        </p:spPr>
      </p:pic>
      <p:pic>
        <p:nvPicPr>
          <p:cNvPr id="10" name="图片 9">
            <a:extLst>
              <a:ext uri="{FF2B5EF4-FFF2-40B4-BE49-F238E27FC236}">
                <a16:creationId xmlns:a16="http://schemas.microsoft.com/office/drawing/2014/main" id="{16EBEDB2-F620-463C-913A-450E1C8EB4DA}"/>
              </a:ext>
            </a:extLst>
          </p:cNvPr>
          <p:cNvPicPr>
            <a:picLocks noChangeAspect="1"/>
          </p:cNvPicPr>
          <p:nvPr/>
        </p:nvPicPr>
        <p:blipFill>
          <a:blip r:embed="rId4"/>
          <a:stretch>
            <a:fillRect/>
          </a:stretch>
        </p:blipFill>
        <p:spPr>
          <a:xfrm>
            <a:off x="7281196" y="0"/>
            <a:ext cx="5003249" cy="2975676"/>
          </a:xfrm>
          <a:prstGeom prst="rect">
            <a:avLst/>
          </a:prstGeom>
        </p:spPr>
      </p:pic>
      <p:pic>
        <p:nvPicPr>
          <p:cNvPr id="11" name="图片 10">
            <a:extLst>
              <a:ext uri="{FF2B5EF4-FFF2-40B4-BE49-F238E27FC236}">
                <a16:creationId xmlns:a16="http://schemas.microsoft.com/office/drawing/2014/main" id="{7319EED9-4D2B-4163-AE95-AC81B5077BBE}"/>
              </a:ext>
            </a:extLst>
          </p:cNvPr>
          <p:cNvPicPr>
            <a:picLocks noChangeAspect="1"/>
          </p:cNvPicPr>
          <p:nvPr/>
        </p:nvPicPr>
        <p:blipFill>
          <a:blip r:embed="rId5"/>
          <a:stretch>
            <a:fillRect/>
          </a:stretch>
        </p:blipFill>
        <p:spPr>
          <a:xfrm>
            <a:off x="0" y="3723725"/>
            <a:ext cx="5310261" cy="3429607"/>
          </a:xfrm>
          <a:prstGeom prst="rect">
            <a:avLst/>
          </a:prstGeom>
        </p:spPr>
      </p:pic>
      <p:pic>
        <p:nvPicPr>
          <p:cNvPr id="12" name="图片 11">
            <a:extLst>
              <a:ext uri="{FF2B5EF4-FFF2-40B4-BE49-F238E27FC236}">
                <a16:creationId xmlns:a16="http://schemas.microsoft.com/office/drawing/2014/main" id="{F9EAB0C7-3A51-4DA6-BD48-A16051A9E8E2}"/>
              </a:ext>
            </a:extLst>
          </p:cNvPr>
          <p:cNvPicPr>
            <a:picLocks noChangeAspect="1"/>
          </p:cNvPicPr>
          <p:nvPr/>
        </p:nvPicPr>
        <p:blipFill>
          <a:blip r:embed="rId6"/>
          <a:stretch>
            <a:fillRect/>
          </a:stretch>
        </p:blipFill>
        <p:spPr>
          <a:xfrm>
            <a:off x="7281195" y="3694669"/>
            <a:ext cx="5003249" cy="3458663"/>
          </a:xfrm>
          <a:prstGeom prst="rect">
            <a:avLst/>
          </a:prstGeom>
        </p:spPr>
      </p:pic>
      <p:pic>
        <p:nvPicPr>
          <p:cNvPr id="13" name="内容占位符 12">
            <a:extLst>
              <a:ext uri="{FF2B5EF4-FFF2-40B4-BE49-F238E27FC236}">
                <a16:creationId xmlns:a16="http://schemas.microsoft.com/office/drawing/2014/main" id="{3D010893-5152-4AF1-AA9A-526673DBA80D}"/>
              </a:ext>
            </a:extLst>
          </p:cNvPr>
          <p:cNvPicPr>
            <a:picLocks noGrp="1" noChangeAspect="1"/>
          </p:cNvPicPr>
          <p:nvPr>
            <p:ph idx="1"/>
          </p:nvPr>
        </p:nvPicPr>
        <p:blipFill>
          <a:blip r:embed="rId7"/>
          <a:stretch>
            <a:fillRect/>
          </a:stretch>
        </p:blipFill>
        <p:spPr>
          <a:xfrm>
            <a:off x="3687119" y="2368016"/>
            <a:ext cx="4817761" cy="2711418"/>
          </a:xfrm>
          <a:prstGeom prst="rect">
            <a:avLst/>
          </a:prstGeom>
        </p:spPr>
      </p:pic>
    </p:spTree>
    <p:extLst>
      <p:ext uri="{BB962C8B-B14F-4D97-AF65-F5344CB8AC3E}">
        <p14:creationId xmlns:p14="http://schemas.microsoft.com/office/powerpoint/2010/main" val="4229905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ndia">
            <a:hlinkClick r:id="" action="ppaction://media"/>
            <a:extLst>
              <a:ext uri="{FF2B5EF4-FFF2-40B4-BE49-F238E27FC236}">
                <a16:creationId xmlns:a16="http://schemas.microsoft.com/office/drawing/2014/main" id="{17C717C1-205C-467B-AE2E-0ECCCC2927A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002374" y="3429000"/>
            <a:ext cx="6283251" cy="3534078"/>
          </a:xfrm>
        </p:spPr>
      </p:pic>
      <p:pic>
        <p:nvPicPr>
          <p:cNvPr id="4" name="图片 3">
            <a:extLst>
              <a:ext uri="{FF2B5EF4-FFF2-40B4-BE49-F238E27FC236}">
                <a16:creationId xmlns:a16="http://schemas.microsoft.com/office/drawing/2014/main" id="{9707C5C2-31EE-450B-93AD-A2954049C5F0}"/>
              </a:ext>
            </a:extLst>
          </p:cNvPr>
          <p:cNvPicPr>
            <a:picLocks noChangeAspect="1"/>
          </p:cNvPicPr>
          <p:nvPr/>
        </p:nvPicPr>
        <p:blipFill>
          <a:blip r:embed="rId6"/>
          <a:stretch>
            <a:fillRect/>
          </a:stretch>
        </p:blipFill>
        <p:spPr>
          <a:xfrm>
            <a:off x="-1" y="3103371"/>
            <a:ext cx="6095999" cy="3754629"/>
          </a:xfrm>
          <a:prstGeom prst="rect">
            <a:avLst/>
          </a:prstGeom>
        </p:spPr>
      </p:pic>
      <p:pic>
        <p:nvPicPr>
          <p:cNvPr id="5" name="图片 4">
            <a:extLst>
              <a:ext uri="{FF2B5EF4-FFF2-40B4-BE49-F238E27FC236}">
                <a16:creationId xmlns:a16="http://schemas.microsoft.com/office/drawing/2014/main" id="{69B59BEC-3F95-4451-9E24-3643652DB398}"/>
              </a:ext>
            </a:extLst>
          </p:cNvPr>
          <p:cNvPicPr>
            <a:picLocks noChangeAspect="1"/>
          </p:cNvPicPr>
          <p:nvPr/>
        </p:nvPicPr>
        <p:blipFill>
          <a:blip r:embed="rId7"/>
          <a:stretch>
            <a:fillRect/>
          </a:stretch>
        </p:blipFill>
        <p:spPr>
          <a:xfrm>
            <a:off x="6096000" y="0"/>
            <a:ext cx="6096000" cy="3657600"/>
          </a:xfrm>
          <a:prstGeom prst="rect">
            <a:avLst/>
          </a:prstGeom>
        </p:spPr>
      </p:pic>
      <p:sp>
        <p:nvSpPr>
          <p:cNvPr id="7" name="文本框 6">
            <a:extLst>
              <a:ext uri="{FF2B5EF4-FFF2-40B4-BE49-F238E27FC236}">
                <a16:creationId xmlns:a16="http://schemas.microsoft.com/office/drawing/2014/main" id="{2368E715-9EDC-491A-8650-C6351829A343}"/>
              </a:ext>
            </a:extLst>
          </p:cNvPr>
          <p:cNvSpPr txBox="1"/>
          <p:nvPr/>
        </p:nvSpPr>
        <p:spPr>
          <a:xfrm>
            <a:off x="2472266" y="1038578"/>
            <a:ext cx="3194756" cy="830997"/>
          </a:xfrm>
          <a:prstGeom prst="rect">
            <a:avLst/>
          </a:prstGeom>
          <a:noFill/>
        </p:spPr>
        <p:txBody>
          <a:bodyPr wrap="square" rtlCol="0">
            <a:spAutoFit/>
          </a:bodyPr>
          <a:lstStyle/>
          <a:p>
            <a:r>
              <a:rPr lang="zh-CN" altLang="en-US" sz="4800" dirty="0"/>
              <a:t>印度</a:t>
            </a:r>
          </a:p>
        </p:txBody>
      </p:sp>
    </p:spTree>
    <p:extLst>
      <p:ext uri="{BB962C8B-B14F-4D97-AF65-F5344CB8AC3E}">
        <p14:creationId xmlns:p14="http://schemas.microsoft.com/office/powerpoint/2010/main" val="4620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8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24549A-3279-48E6-A0D5-1C5A53BE84D3}"/>
              </a:ext>
            </a:extLst>
          </p:cNvPr>
          <p:cNvSpPr>
            <a:spLocks noGrp="1"/>
          </p:cNvSpPr>
          <p:nvPr>
            <p:ph type="title"/>
          </p:nvPr>
        </p:nvSpPr>
        <p:spPr>
          <a:xfrm>
            <a:off x="2164887" y="537948"/>
            <a:ext cx="3401064" cy="1447800"/>
          </a:xfrm>
        </p:spPr>
        <p:txBody>
          <a:bodyPr/>
          <a:lstStyle/>
          <a:p>
            <a:r>
              <a:rPr lang="zh-CN" altLang="en-US" sz="4800" dirty="0"/>
              <a:t>中国</a:t>
            </a:r>
          </a:p>
        </p:txBody>
      </p:sp>
      <p:sp>
        <p:nvSpPr>
          <p:cNvPr id="4" name="文本占位符 3">
            <a:extLst>
              <a:ext uri="{FF2B5EF4-FFF2-40B4-BE49-F238E27FC236}">
                <a16:creationId xmlns:a16="http://schemas.microsoft.com/office/drawing/2014/main" id="{08524FE4-DBA9-43AC-8026-DBF95FBB845E}"/>
              </a:ext>
            </a:extLst>
          </p:cNvPr>
          <p:cNvSpPr>
            <a:spLocks noGrp="1"/>
          </p:cNvSpPr>
          <p:nvPr>
            <p:ph type="body" sz="half" idx="2"/>
          </p:nvPr>
        </p:nvSpPr>
        <p:spPr/>
        <p:txBody>
          <a:bodyPr/>
          <a:lstStyle/>
          <a:p>
            <a:endParaRPr lang="zh-CN" altLang="en-US"/>
          </a:p>
        </p:txBody>
      </p:sp>
      <p:pic>
        <p:nvPicPr>
          <p:cNvPr id="5" name="图片 4">
            <a:extLst>
              <a:ext uri="{FF2B5EF4-FFF2-40B4-BE49-F238E27FC236}">
                <a16:creationId xmlns:a16="http://schemas.microsoft.com/office/drawing/2014/main" id="{F65FD92F-E9DC-43E1-98DA-15FE680A8AE3}"/>
              </a:ext>
            </a:extLst>
          </p:cNvPr>
          <p:cNvPicPr>
            <a:picLocks noChangeAspect="1"/>
          </p:cNvPicPr>
          <p:nvPr/>
        </p:nvPicPr>
        <p:blipFill>
          <a:blip r:embed="rId5"/>
          <a:stretch>
            <a:fillRect/>
          </a:stretch>
        </p:blipFill>
        <p:spPr>
          <a:xfrm>
            <a:off x="0" y="2962107"/>
            <a:ext cx="6241620" cy="3958445"/>
          </a:xfrm>
          <a:prstGeom prst="rect">
            <a:avLst/>
          </a:prstGeom>
        </p:spPr>
      </p:pic>
      <p:pic>
        <p:nvPicPr>
          <p:cNvPr id="6" name="图片 5">
            <a:extLst>
              <a:ext uri="{FF2B5EF4-FFF2-40B4-BE49-F238E27FC236}">
                <a16:creationId xmlns:a16="http://schemas.microsoft.com/office/drawing/2014/main" id="{7C7CA479-3DC7-424B-9BF5-54B99B6FD76B}"/>
              </a:ext>
            </a:extLst>
          </p:cNvPr>
          <p:cNvPicPr>
            <a:picLocks noChangeAspect="1"/>
          </p:cNvPicPr>
          <p:nvPr/>
        </p:nvPicPr>
        <p:blipFill>
          <a:blip r:embed="rId6"/>
          <a:stretch>
            <a:fillRect/>
          </a:stretch>
        </p:blipFill>
        <p:spPr>
          <a:xfrm>
            <a:off x="6241622" y="-1"/>
            <a:ext cx="5950378" cy="3971499"/>
          </a:xfrm>
          <a:prstGeom prst="rect">
            <a:avLst/>
          </a:prstGeom>
        </p:spPr>
      </p:pic>
      <p:pic>
        <p:nvPicPr>
          <p:cNvPr id="7" name="China">
            <a:hlinkClick r:id="" action="ppaction://media"/>
            <a:extLst>
              <a:ext uri="{FF2B5EF4-FFF2-40B4-BE49-F238E27FC236}">
                <a16:creationId xmlns:a16="http://schemas.microsoft.com/office/drawing/2014/main" id="{4EB0307C-81A7-4A7B-86BA-E8C5859FD4E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7"/>
          <a:stretch>
            <a:fillRect/>
          </a:stretch>
        </p:blipFill>
        <p:spPr>
          <a:xfrm>
            <a:off x="6241621" y="3737353"/>
            <a:ext cx="6127351" cy="3346973"/>
          </a:xfrm>
        </p:spPr>
      </p:pic>
    </p:spTree>
    <p:extLst>
      <p:ext uri="{BB962C8B-B14F-4D97-AF65-F5344CB8AC3E}">
        <p14:creationId xmlns:p14="http://schemas.microsoft.com/office/powerpoint/2010/main" val="93293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8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99D22A-8714-405B-A37C-8A262AFBC655}"/>
              </a:ext>
            </a:extLst>
          </p:cNvPr>
          <p:cNvSpPr>
            <a:spLocks noGrp="1"/>
          </p:cNvSpPr>
          <p:nvPr>
            <p:ph type="title"/>
          </p:nvPr>
        </p:nvSpPr>
        <p:spPr/>
        <p:txBody>
          <a:bodyPr/>
          <a:lstStyle/>
          <a:p>
            <a:endParaRPr lang="zh-CN" altLang="en-US"/>
          </a:p>
        </p:txBody>
      </p:sp>
      <p:sp>
        <p:nvSpPr>
          <p:cNvPr id="4" name="文本占位符 3">
            <a:extLst>
              <a:ext uri="{FF2B5EF4-FFF2-40B4-BE49-F238E27FC236}">
                <a16:creationId xmlns:a16="http://schemas.microsoft.com/office/drawing/2014/main" id="{D75CFDB6-B583-4C89-BD88-3DC3FFD7100F}"/>
              </a:ext>
            </a:extLst>
          </p:cNvPr>
          <p:cNvSpPr>
            <a:spLocks noGrp="1"/>
          </p:cNvSpPr>
          <p:nvPr>
            <p:ph type="body" sz="half" idx="2"/>
          </p:nvPr>
        </p:nvSpPr>
        <p:spPr/>
        <p:txBody>
          <a:bodyPr/>
          <a:lstStyle/>
          <a:p>
            <a:endParaRPr lang="zh-CN" altLang="en-US"/>
          </a:p>
        </p:txBody>
      </p:sp>
      <p:pic>
        <p:nvPicPr>
          <p:cNvPr id="5" name="图片 4">
            <a:extLst>
              <a:ext uri="{FF2B5EF4-FFF2-40B4-BE49-F238E27FC236}">
                <a16:creationId xmlns:a16="http://schemas.microsoft.com/office/drawing/2014/main" id="{D287C8CE-6876-4DC0-B04E-C5EFAF25736D}"/>
              </a:ext>
            </a:extLst>
          </p:cNvPr>
          <p:cNvPicPr>
            <a:picLocks noChangeAspect="1"/>
          </p:cNvPicPr>
          <p:nvPr/>
        </p:nvPicPr>
        <p:blipFill>
          <a:blip r:embed="rId4"/>
          <a:stretch>
            <a:fillRect/>
          </a:stretch>
        </p:blipFill>
        <p:spPr>
          <a:xfrm>
            <a:off x="1" y="-1"/>
            <a:ext cx="5150394" cy="3468329"/>
          </a:xfrm>
          <a:prstGeom prst="rect">
            <a:avLst/>
          </a:prstGeom>
        </p:spPr>
      </p:pic>
      <p:pic>
        <p:nvPicPr>
          <p:cNvPr id="6" name="图片 5">
            <a:extLst>
              <a:ext uri="{FF2B5EF4-FFF2-40B4-BE49-F238E27FC236}">
                <a16:creationId xmlns:a16="http://schemas.microsoft.com/office/drawing/2014/main" id="{DB2188F8-8C71-4C33-B0C4-855C58933440}"/>
              </a:ext>
            </a:extLst>
          </p:cNvPr>
          <p:cNvPicPr>
            <a:picLocks noChangeAspect="1"/>
          </p:cNvPicPr>
          <p:nvPr/>
        </p:nvPicPr>
        <p:blipFill>
          <a:blip r:embed="rId5"/>
          <a:stretch>
            <a:fillRect/>
          </a:stretch>
        </p:blipFill>
        <p:spPr>
          <a:xfrm>
            <a:off x="-19463" y="3459227"/>
            <a:ext cx="5195888" cy="3468329"/>
          </a:xfrm>
          <a:prstGeom prst="rect">
            <a:avLst/>
          </a:prstGeom>
        </p:spPr>
      </p:pic>
      <p:pic>
        <p:nvPicPr>
          <p:cNvPr id="7" name="图片 6">
            <a:extLst>
              <a:ext uri="{FF2B5EF4-FFF2-40B4-BE49-F238E27FC236}">
                <a16:creationId xmlns:a16="http://schemas.microsoft.com/office/drawing/2014/main" id="{66F939C6-461C-47FF-88CD-BF909C5F63B4}"/>
              </a:ext>
            </a:extLst>
          </p:cNvPr>
          <p:cNvPicPr>
            <a:picLocks noChangeAspect="1"/>
          </p:cNvPicPr>
          <p:nvPr/>
        </p:nvPicPr>
        <p:blipFill>
          <a:blip r:embed="rId6"/>
          <a:stretch>
            <a:fillRect/>
          </a:stretch>
        </p:blipFill>
        <p:spPr>
          <a:xfrm>
            <a:off x="7233312" y="1761"/>
            <a:ext cx="4958687" cy="3287349"/>
          </a:xfrm>
          <a:prstGeom prst="rect">
            <a:avLst/>
          </a:prstGeom>
        </p:spPr>
      </p:pic>
      <p:pic>
        <p:nvPicPr>
          <p:cNvPr id="8" name="图片 7">
            <a:extLst>
              <a:ext uri="{FF2B5EF4-FFF2-40B4-BE49-F238E27FC236}">
                <a16:creationId xmlns:a16="http://schemas.microsoft.com/office/drawing/2014/main" id="{C4B95025-7E75-40BF-915D-9A69F9DBD2AD}"/>
              </a:ext>
            </a:extLst>
          </p:cNvPr>
          <p:cNvPicPr>
            <a:picLocks noChangeAspect="1"/>
          </p:cNvPicPr>
          <p:nvPr/>
        </p:nvPicPr>
        <p:blipFill>
          <a:blip r:embed="rId7"/>
          <a:stretch>
            <a:fillRect/>
          </a:stretch>
        </p:blipFill>
        <p:spPr>
          <a:xfrm>
            <a:off x="7259342" y="3289110"/>
            <a:ext cx="4932657" cy="3623757"/>
          </a:xfrm>
          <a:prstGeom prst="rect">
            <a:avLst/>
          </a:prstGeom>
        </p:spPr>
      </p:pic>
      <p:pic>
        <p:nvPicPr>
          <p:cNvPr id="9" name="Russia">
            <a:hlinkClick r:id="" action="ppaction://media"/>
            <a:extLst>
              <a:ext uri="{FF2B5EF4-FFF2-40B4-BE49-F238E27FC236}">
                <a16:creationId xmlns:a16="http://schemas.microsoft.com/office/drawing/2014/main" id="{269D385D-0514-4022-BCA8-77705D37A3D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8"/>
          <a:stretch>
            <a:fillRect/>
          </a:stretch>
        </p:blipFill>
        <p:spPr>
          <a:xfrm>
            <a:off x="4040989" y="2171700"/>
            <a:ext cx="5195888" cy="2927350"/>
          </a:xfrm>
        </p:spPr>
      </p:pic>
    </p:spTree>
    <p:extLst>
      <p:ext uri="{BB962C8B-B14F-4D97-AF65-F5344CB8AC3E}">
        <p14:creationId xmlns:p14="http://schemas.microsoft.com/office/powerpoint/2010/main" val="3585050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7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0C6F0A-55A6-41C5-AB23-00100F3594F7}"/>
              </a:ext>
            </a:extLst>
          </p:cNvPr>
          <p:cNvSpPr>
            <a:spLocks noGrp="1"/>
          </p:cNvSpPr>
          <p:nvPr>
            <p:ph type="title"/>
          </p:nvPr>
        </p:nvSpPr>
        <p:spPr/>
        <p:txBody>
          <a:bodyPr/>
          <a:lstStyle/>
          <a:p>
            <a:r>
              <a:rPr lang="zh-CN" altLang="en-US" dirty="0"/>
              <a:t>                   </a:t>
            </a:r>
            <a:r>
              <a:rPr lang="en-US" altLang="zh-CN" dirty="0"/>
              <a:t>Part1</a:t>
            </a:r>
            <a:r>
              <a:rPr lang="zh-CN" altLang="en-US" dirty="0"/>
              <a:t>：任务分工</a:t>
            </a:r>
          </a:p>
        </p:txBody>
      </p:sp>
      <p:sp>
        <p:nvSpPr>
          <p:cNvPr id="3" name="内容占位符 2">
            <a:extLst>
              <a:ext uri="{FF2B5EF4-FFF2-40B4-BE49-F238E27FC236}">
                <a16:creationId xmlns:a16="http://schemas.microsoft.com/office/drawing/2014/main" id="{6FBDF3E9-C030-464B-9FA4-2810F837576C}"/>
              </a:ext>
            </a:extLst>
          </p:cNvPr>
          <p:cNvSpPr>
            <a:spLocks noGrp="1"/>
          </p:cNvSpPr>
          <p:nvPr>
            <p:ph idx="1"/>
          </p:nvPr>
        </p:nvSpPr>
        <p:spPr>
          <a:xfrm>
            <a:off x="1103312" y="2657475"/>
            <a:ext cx="8946541" cy="3590924"/>
          </a:xfrm>
        </p:spPr>
        <p:txBody>
          <a:bodyPr/>
          <a:lstStyle/>
          <a:p>
            <a:r>
              <a:rPr lang="zh-CN" altLang="en-US" dirty="0">
                <a:solidFill>
                  <a:srgbClr val="92D050"/>
                </a:solidFill>
              </a:rPr>
              <a:t>蔡和江</a:t>
            </a:r>
            <a:r>
              <a:rPr lang="zh-CN" altLang="en-US" dirty="0"/>
              <a:t>：五国人口变化与夜光数据的耦合</a:t>
            </a:r>
            <a:endParaRPr lang="en-US" altLang="zh-CN" dirty="0"/>
          </a:p>
          <a:p>
            <a:r>
              <a:rPr lang="zh-CN" altLang="en-US" dirty="0">
                <a:solidFill>
                  <a:srgbClr val="92D050"/>
                </a:solidFill>
              </a:rPr>
              <a:t>陈楚珂</a:t>
            </a:r>
            <a:r>
              <a:rPr lang="en-US" altLang="zh-CN" dirty="0">
                <a:solidFill>
                  <a:srgbClr val="92D050"/>
                </a:solidFill>
              </a:rPr>
              <a:t>&amp;</a:t>
            </a:r>
            <a:r>
              <a:rPr lang="zh-CN" altLang="en-US" dirty="0">
                <a:solidFill>
                  <a:srgbClr val="92D050"/>
                </a:solidFill>
              </a:rPr>
              <a:t>宋雅婷</a:t>
            </a:r>
            <a:r>
              <a:rPr lang="zh-CN" altLang="en-US" dirty="0"/>
              <a:t>：五国人均</a:t>
            </a:r>
            <a:r>
              <a:rPr lang="en-US" altLang="zh-CN" dirty="0"/>
              <a:t>GDP</a:t>
            </a:r>
            <a:r>
              <a:rPr lang="zh-CN" altLang="en-US" dirty="0"/>
              <a:t>与夜光数据的耦合</a:t>
            </a:r>
            <a:endParaRPr lang="en-US" altLang="zh-CN" dirty="0"/>
          </a:p>
          <a:p>
            <a:r>
              <a:rPr lang="zh-CN" altLang="en-US" dirty="0">
                <a:solidFill>
                  <a:srgbClr val="92D050"/>
                </a:solidFill>
              </a:rPr>
              <a:t>佟函蓓</a:t>
            </a:r>
            <a:r>
              <a:rPr lang="en-US" altLang="zh-CN" dirty="0">
                <a:solidFill>
                  <a:srgbClr val="92D050"/>
                </a:solidFill>
              </a:rPr>
              <a:t>&amp;</a:t>
            </a:r>
            <a:r>
              <a:rPr lang="zh-CN" altLang="en-US" dirty="0">
                <a:solidFill>
                  <a:srgbClr val="92D050"/>
                </a:solidFill>
              </a:rPr>
              <a:t>胡诗尧</a:t>
            </a:r>
            <a:r>
              <a:rPr lang="en-US" altLang="zh-CN" dirty="0">
                <a:solidFill>
                  <a:srgbClr val="92D050"/>
                </a:solidFill>
              </a:rPr>
              <a:t>&amp;</a:t>
            </a:r>
            <a:r>
              <a:rPr lang="zh-CN" altLang="en-US" dirty="0">
                <a:solidFill>
                  <a:srgbClr val="92D050"/>
                </a:solidFill>
              </a:rPr>
              <a:t>田逸群</a:t>
            </a:r>
            <a:r>
              <a:rPr lang="zh-CN" altLang="en-US" dirty="0"/>
              <a:t>：五国的城镇化水平与夜光数据的耦合</a:t>
            </a:r>
            <a:endParaRPr lang="en-US" altLang="zh-CN" dirty="0"/>
          </a:p>
        </p:txBody>
      </p:sp>
    </p:spTree>
    <p:extLst>
      <p:ext uri="{BB962C8B-B14F-4D97-AF65-F5344CB8AC3E}">
        <p14:creationId xmlns:p14="http://schemas.microsoft.com/office/powerpoint/2010/main" val="11771124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Russia">
            <a:hlinkClick r:id="" action="ppaction://media"/>
            <a:extLst>
              <a:ext uri="{FF2B5EF4-FFF2-40B4-BE49-F238E27FC236}">
                <a16:creationId xmlns:a16="http://schemas.microsoft.com/office/drawing/2014/main" id="{269D385D-0514-4022-BCA8-77705D37A3D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040989" y="2171700"/>
            <a:ext cx="5195888" cy="2927350"/>
          </a:xfrm>
        </p:spPr>
      </p:pic>
      <p:sp>
        <p:nvSpPr>
          <p:cNvPr id="2" name="标题 1">
            <a:extLst>
              <a:ext uri="{FF2B5EF4-FFF2-40B4-BE49-F238E27FC236}">
                <a16:creationId xmlns:a16="http://schemas.microsoft.com/office/drawing/2014/main" id="{EA99D22A-8714-405B-A37C-8A262AFBC655}"/>
              </a:ext>
            </a:extLst>
          </p:cNvPr>
          <p:cNvSpPr>
            <a:spLocks noGrp="1"/>
          </p:cNvSpPr>
          <p:nvPr>
            <p:ph type="title"/>
          </p:nvPr>
        </p:nvSpPr>
        <p:spPr/>
        <p:txBody>
          <a:bodyPr/>
          <a:lstStyle/>
          <a:p>
            <a:endParaRPr lang="zh-CN" altLang="en-US"/>
          </a:p>
        </p:txBody>
      </p:sp>
      <p:sp>
        <p:nvSpPr>
          <p:cNvPr id="4" name="文本占位符 3">
            <a:extLst>
              <a:ext uri="{FF2B5EF4-FFF2-40B4-BE49-F238E27FC236}">
                <a16:creationId xmlns:a16="http://schemas.microsoft.com/office/drawing/2014/main" id="{D75CFDB6-B583-4C89-BD88-3DC3FFD7100F}"/>
              </a:ext>
            </a:extLst>
          </p:cNvPr>
          <p:cNvSpPr>
            <a:spLocks noGrp="1"/>
          </p:cNvSpPr>
          <p:nvPr>
            <p:ph type="body" sz="half" idx="2"/>
          </p:nvPr>
        </p:nvSpPr>
        <p:spPr/>
        <p:txBody>
          <a:bodyPr/>
          <a:lstStyle/>
          <a:p>
            <a:endParaRPr lang="zh-CN" altLang="en-US"/>
          </a:p>
        </p:txBody>
      </p:sp>
      <p:pic>
        <p:nvPicPr>
          <p:cNvPr id="5" name="图片 4">
            <a:extLst>
              <a:ext uri="{FF2B5EF4-FFF2-40B4-BE49-F238E27FC236}">
                <a16:creationId xmlns:a16="http://schemas.microsoft.com/office/drawing/2014/main" id="{D287C8CE-6876-4DC0-B04E-C5EFAF25736D}"/>
              </a:ext>
            </a:extLst>
          </p:cNvPr>
          <p:cNvPicPr>
            <a:picLocks noChangeAspect="1"/>
          </p:cNvPicPr>
          <p:nvPr/>
        </p:nvPicPr>
        <p:blipFill>
          <a:blip r:embed="rId6"/>
          <a:stretch>
            <a:fillRect/>
          </a:stretch>
        </p:blipFill>
        <p:spPr>
          <a:xfrm>
            <a:off x="1" y="-1"/>
            <a:ext cx="5150394" cy="3468329"/>
          </a:xfrm>
          <a:prstGeom prst="rect">
            <a:avLst/>
          </a:prstGeom>
        </p:spPr>
      </p:pic>
      <p:pic>
        <p:nvPicPr>
          <p:cNvPr id="6" name="图片 5">
            <a:extLst>
              <a:ext uri="{FF2B5EF4-FFF2-40B4-BE49-F238E27FC236}">
                <a16:creationId xmlns:a16="http://schemas.microsoft.com/office/drawing/2014/main" id="{DB2188F8-8C71-4C33-B0C4-855C58933440}"/>
              </a:ext>
            </a:extLst>
          </p:cNvPr>
          <p:cNvPicPr>
            <a:picLocks noChangeAspect="1"/>
          </p:cNvPicPr>
          <p:nvPr/>
        </p:nvPicPr>
        <p:blipFill>
          <a:blip r:embed="rId7"/>
          <a:stretch>
            <a:fillRect/>
          </a:stretch>
        </p:blipFill>
        <p:spPr>
          <a:xfrm>
            <a:off x="-19463" y="3459227"/>
            <a:ext cx="5195888" cy="3468329"/>
          </a:xfrm>
          <a:prstGeom prst="rect">
            <a:avLst/>
          </a:prstGeom>
        </p:spPr>
      </p:pic>
      <p:pic>
        <p:nvPicPr>
          <p:cNvPr id="7" name="图片 6">
            <a:extLst>
              <a:ext uri="{FF2B5EF4-FFF2-40B4-BE49-F238E27FC236}">
                <a16:creationId xmlns:a16="http://schemas.microsoft.com/office/drawing/2014/main" id="{66F939C6-461C-47FF-88CD-BF909C5F63B4}"/>
              </a:ext>
            </a:extLst>
          </p:cNvPr>
          <p:cNvPicPr>
            <a:picLocks noChangeAspect="1"/>
          </p:cNvPicPr>
          <p:nvPr/>
        </p:nvPicPr>
        <p:blipFill>
          <a:blip r:embed="rId8"/>
          <a:stretch>
            <a:fillRect/>
          </a:stretch>
        </p:blipFill>
        <p:spPr>
          <a:xfrm>
            <a:off x="7233312" y="1761"/>
            <a:ext cx="4958687" cy="3287349"/>
          </a:xfrm>
          <a:prstGeom prst="rect">
            <a:avLst/>
          </a:prstGeom>
        </p:spPr>
      </p:pic>
      <p:pic>
        <p:nvPicPr>
          <p:cNvPr id="8" name="图片 7">
            <a:extLst>
              <a:ext uri="{FF2B5EF4-FFF2-40B4-BE49-F238E27FC236}">
                <a16:creationId xmlns:a16="http://schemas.microsoft.com/office/drawing/2014/main" id="{C4B95025-7E75-40BF-915D-9A69F9DBD2AD}"/>
              </a:ext>
            </a:extLst>
          </p:cNvPr>
          <p:cNvPicPr>
            <a:picLocks noChangeAspect="1"/>
          </p:cNvPicPr>
          <p:nvPr/>
        </p:nvPicPr>
        <p:blipFill>
          <a:blip r:embed="rId9"/>
          <a:stretch>
            <a:fillRect/>
          </a:stretch>
        </p:blipFill>
        <p:spPr>
          <a:xfrm>
            <a:off x="7259342" y="3289110"/>
            <a:ext cx="4932657" cy="3623757"/>
          </a:xfrm>
          <a:prstGeom prst="rect">
            <a:avLst/>
          </a:prstGeom>
        </p:spPr>
      </p:pic>
    </p:spTree>
    <p:extLst>
      <p:ext uri="{BB962C8B-B14F-4D97-AF65-F5344CB8AC3E}">
        <p14:creationId xmlns:p14="http://schemas.microsoft.com/office/powerpoint/2010/main" val="2973898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136872-7F98-46BE-8767-1EE3E7F5599C}"/>
              </a:ext>
            </a:extLst>
          </p:cNvPr>
          <p:cNvSpPr>
            <a:spLocks noGrp="1"/>
          </p:cNvSpPr>
          <p:nvPr>
            <p:ph type="title"/>
          </p:nvPr>
        </p:nvSpPr>
        <p:spPr>
          <a:xfrm>
            <a:off x="2243671" y="393936"/>
            <a:ext cx="3401064" cy="1447800"/>
          </a:xfrm>
        </p:spPr>
        <p:txBody>
          <a:bodyPr/>
          <a:lstStyle/>
          <a:p>
            <a:r>
              <a:rPr lang="zh-CN" altLang="en-US" sz="4800" dirty="0"/>
              <a:t>巴西</a:t>
            </a:r>
          </a:p>
        </p:txBody>
      </p:sp>
      <p:pic>
        <p:nvPicPr>
          <p:cNvPr id="9" name="Brazil">
            <a:hlinkClick r:id="" action="ppaction://media"/>
            <a:extLst>
              <a:ext uri="{FF2B5EF4-FFF2-40B4-BE49-F238E27FC236}">
                <a16:creationId xmlns:a16="http://schemas.microsoft.com/office/drawing/2014/main" id="{40DE3763-86DE-4F15-A7AD-C9027958434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250675" y="3516120"/>
            <a:ext cx="5941325" cy="3341881"/>
          </a:xfrm>
        </p:spPr>
      </p:pic>
      <p:sp>
        <p:nvSpPr>
          <p:cNvPr id="4" name="文本占位符 3">
            <a:extLst>
              <a:ext uri="{FF2B5EF4-FFF2-40B4-BE49-F238E27FC236}">
                <a16:creationId xmlns:a16="http://schemas.microsoft.com/office/drawing/2014/main" id="{9774859D-1948-4707-B6C0-752316A69F36}"/>
              </a:ext>
            </a:extLst>
          </p:cNvPr>
          <p:cNvSpPr>
            <a:spLocks noGrp="1"/>
          </p:cNvSpPr>
          <p:nvPr>
            <p:ph type="body" sz="half" idx="2"/>
          </p:nvPr>
        </p:nvSpPr>
        <p:spPr/>
        <p:txBody>
          <a:bodyPr/>
          <a:lstStyle/>
          <a:p>
            <a:endParaRPr lang="zh-CN" altLang="en-US"/>
          </a:p>
        </p:txBody>
      </p:sp>
      <p:pic>
        <p:nvPicPr>
          <p:cNvPr id="6" name="图片 5">
            <a:extLst>
              <a:ext uri="{FF2B5EF4-FFF2-40B4-BE49-F238E27FC236}">
                <a16:creationId xmlns:a16="http://schemas.microsoft.com/office/drawing/2014/main" id="{686D3AC4-0418-4657-AE88-191481532FF2}"/>
              </a:ext>
            </a:extLst>
          </p:cNvPr>
          <p:cNvPicPr>
            <a:picLocks noChangeAspect="1"/>
          </p:cNvPicPr>
          <p:nvPr/>
        </p:nvPicPr>
        <p:blipFill>
          <a:blip r:embed="rId6"/>
          <a:stretch>
            <a:fillRect/>
          </a:stretch>
        </p:blipFill>
        <p:spPr>
          <a:xfrm>
            <a:off x="0" y="2674857"/>
            <a:ext cx="6250674" cy="4183143"/>
          </a:xfrm>
          <a:prstGeom prst="rect">
            <a:avLst/>
          </a:prstGeom>
        </p:spPr>
      </p:pic>
      <p:pic>
        <p:nvPicPr>
          <p:cNvPr id="7" name="图片 6">
            <a:extLst>
              <a:ext uri="{FF2B5EF4-FFF2-40B4-BE49-F238E27FC236}">
                <a16:creationId xmlns:a16="http://schemas.microsoft.com/office/drawing/2014/main" id="{751FE916-5DC2-4439-9B86-B10F0D7E6818}"/>
              </a:ext>
            </a:extLst>
          </p:cNvPr>
          <p:cNvPicPr>
            <a:picLocks noChangeAspect="1"/>
          </p:cNvPicPr>
          <p:nvPr/>
        </p:nvPicPr>
        <p:blipFill>
          <a:blip r:embed="rId7"/>
          <a:stretch>
            <a:fillRect/>
          </a:stretch>
        </p:blipFill>
        <p:spPr>
          <a:xfrm>
            <a:off x="6250675" y="-1"/>
            <a:ext cx="5941326" cy="3786336"/>
          </a:xfrm>
          <a:prstGeom prst="rect">
            <a:avLst/>
          </a:prstGeom>
        </p:spPr>
      </p:pic>
    </p:spTree>
    <p:extLst>
      <p:ext uri="{BB962C8B-B14F-4D97-AF65-F5344CB8AC3E}">
        <p14:creationId xmlns:p14="http://schemas.microsoft.com/office/powerpoint/2010/main" val="1947964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8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DCBBB1-65F2-480E-A6BC-38F22E3A4E30}"/>
              </a:ext>
            </a:extLst>
          </p:cNvPr>
          <p:cNvSpPr>
            <a:spLocks noGrp="1"/>
          </p:cNvSpPr>
          <p:nvPr>
            <p:ph type="title"/>
          </p:nvPr>
        </p:nvSpPr>
        <p:spPr>
          <a:xfrm>
            <a:off x="2360156" y="607062"/>
            <a:ext cx="3401064" cy="1447800"/>
          </a:xfrm>
        </p:spPr>
        <p:txBody>
          <a:bodyPr/>
          <a:lstStyle/>
          <a:p>
            <a:r>
              <a:rPr lang="zh-CN" altLang="en-US" sz="4800" dirty="0"/>
              <a:t>南非</a:t>
            </a:r>
          </a:p>
        </p:txBody>
      </p:sp>
      <p:pic>
        <p:nvPicPr>
          <p:cNvPr id="7" name="South Africa">
            <a:hlinkClick r:id="" action="ppaction://media"/>
            <a:extLst>
              <a:ext uri="{FF2B5EF4-FFF2-40B4-BE49-F238E27FC236}">
                <a16:creationId xmlns:a16="http://schemas.microsoft.com/office/drawing/2014/main" id="{0EF18C9C-501B-48C5-A04B-A92FDAD4BFA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096000" y="3429117"/>
            <a:ext cx="6096000" cy="3428883"/>
          </a:xfrm>
        </p:spPr>
      </p:pic>
      <p:sp>
        <p:nvSpPr>
          <p:cNvPr id="4" name="文本占位符 3">
            <a:extLst>
              <a:ext uri="{FF2B5EF4-FFF2-40B4-BE49-F238E27FC236}">
                <a16:creationId xmlns:a16="http://schemas.microsoft.com/office/drawing/2014/main" id="{6B5C9450-84E4-477C-8AE9-D3C7A03337E7}"/>
              </a:ext>
            </a:extLst>
          </p:cNvPr>
          <p:cNvSpPr>
            <a:spLocks noGrp="1"/>
          </p:cNvSpPr>
          <p:nvPr>
            <p:ph type="body" sz="half" idx="2"/>
          </p:nvPr>
        </p:nvSpPr>
        <p:spPr/>
        <p:txBody>
          <a:bodyPr/>
          <a:lstStyle/>
          <a:p>
            <a:endParaRPr lang="zh-CN" altLang="en-US"/>
          </a:p>
        </p:txBody>
      </p:sp>
      <p:pic>
        <p:nvPicPr>
          <p:cNvPr id="5" name="图片 4">
            <a:extLst>
              <a:ext uri="{FF2B5EF4-FFF2-40B4-BE49-F238E27FC236}">
                <a16:creationId xmlns:a16="http://schemas.microsoft.com/office/drawing/2014/main" id="{F57A9E62-95C8-4724-AE4C-33F28F3426D2}"/>
              </a:ext>
            </a:extLst>
          </p:cNvPr>
          <p:cNvPicPr/>
          <p:nvPr/>
        </p:nvPicPr>
        <p:blipFill>
          <a:blip r:embed="rId6"/>
          <a:stretch>
            <a:fillRect/>
          </a:stretch>
        </p:blipFill>
        <p:spPr>
          <a:xfrm>
            <a:off x="-1" y="2895601"/>
            <a:ext cx="6430781" cy="3962400"/>
          </a:xfrm>
          <a:prstGeom prst="rect">
            <a:avLst/>
          </a:prstGeom>
          <a:noFill/>
          <a:ln w="9525">
            <a:noFill/>
          </a:ln>
        </p:spPr>
      </p:pic>
      <p:pic>
        <p:nvPicPr>
          <p:cNvPr id="6" name="图片 5">
            <a:extLst>
              <a:ext uri="{FF2B5EF4-FFF2-40B4-BE49-F238E27FC236}">
                <a16:creationId xmlns:a16="http://schemas.microsoft.com/office/drawing/2014/main" id="{25920DC2-3A01-4F26-BE66-DFEA90F6866B}"/>
              </a:ext>
            </a:extLst>
          </p:cNvPr>
          <p:cNvPicPr>
            <a:picLocks noChangeAspect="1"/>
          </p:cNvPicPr>
          <p:nvPr/>
        </p:nvPicPr>
        <p:blipFill>
          <a:blip r:embed="rId7"/>
          <a:stretch>
            <a:fillRect/>
          </a:stretch>
        </p:blipFill>
        <p:spPr>
          <a:xfrm>
            <a:off x="6430781" y="0"/>
            <a:ext cx="5761219" cy="3542083"/>
          </a:xfrm>
          <a:prstGeom prst="rect">
            <a:avLst/>
          </a:prstGeom>
        </p:spPr>
      </p:pic>
    </p:spTree>
    <p:extLst>
      <p:ext uri="{BB962C8B-B14F-4D97-AF65-F5344CB8AC3E}">
        <p14:creationId xmlns:p14="http://schemas.microsoft.com/office/powerpoint/2010/main" val="880348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8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A1108E-AA27-49DE-9911-44FFC8AECE8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91610687-4278-4F08-A1D2-7A8F592EDB99}"/>
              </a:ext>
            </a:extLst>
          </p:cNvPr>
          <p:cNvSpPr>
            <a:spLocks noGrp="1"/>
          </p:cNvSpPr>
          <p:nvPr>
            <p:ph idx="1"/>
          </p:nvPr>
        </p:nvSpPr>
        <p:spPr/>
        <p:txBody>
          <a:bodyPr/>
          <a:lstStyle/>
          <a:p>
            <a:endParaRPr lang="zh-CN" altLang="en-US"/>
          </a:p>
        </p:txBody>
      </p:sp>
      <p:sp>
        <p:nvSpPr>
          <p:cNvPr id="4" name="文本占位符 3">
            <a:extLst>
              <a:ext uri="{FF2B5EF4-FFF2-40B4-BE49-F238E27FC236}">
                <a16:creationId xmlns:a16="http://schemas.microsoft.com/office/drawing/2014/main" id="{49D155AC-EAD3-4A65-902A-F186485D46F7}"/>
              </a:ext>
            </a:extLst>
          </p:cNvPr>
          <p:cNvSpPr>
            <a:spLocks noGrp="1"/>
          </p:cNvSpPr>
          <p:nvPr>
            <p:ph type="body" sz="half" idx="2"/>
          </p:nvPr>
        </p:nvSpPr>
        <p:spPr/>
        <p:txBody>
          <a:bodyPr/>
          <a:lstStyle/>
          <a:p>
            <a:endParaRPr lang="zh-CN" altLang="en-US"/>
          </a:p>
        </p:txBody>
      </p:sp>
      <p:pic>
        <p:nvPicPr>
          <p:cNvPr id="5" name="图片 4">
            <a:extLst>
              <a:ext uri="{FF2B5EF4-FFF2-40B4-BE49-F238E27FC236}">
                <a16:creationId xmlns:a16="http://schemas.microsoft.com/office/drawing/2014/main" id="{FCF2D1C0-F766-4664-81BC-C98DF6778DF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454543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F8E994-EF00-4DD0-8A99-F6E3E0A9E02E}"/>
              </a:ext>
            </a:extLst>
          </p:cNvPr>
          <p:cNvSpPr>
            <a:spLocks noGrp="1"/>
          </p:cNvSpPr>
          <p:nvPr>
            <p:ph type="title"/>
          </p:nvPr>
        </p:nvSpPr>
        <p:spPr/>
        <p:txBody>
          <a:bodyPr/>
          <a:lstStyle/>
          <a:p>
            <a:r>
              <a:rPr lang="en-US" altLang="zh-CN" dirty="0"/>
              <a:t>                       Part4</a:t>
            </a:r>
            <a:r>
              <a:rPr lang="zh-CN" altLang="en-US" dirty="0"/>
              <a:t>：结论</a:t>
            </a:r>
          </a:p>
        </p:txBody>
      </p:sp>
      <p:sp>
        <p:nvSpPr>
          <p:cNvPr id="3" name="内容占位符 2">
            <a:extLst>
              <a:ext uri="{FF2B5EF4-FFF2-40B4-BE49-F238E27FC236}">
                <a16:creationId xmlns:a16="http://schemas.microsoft.com/office/drawing/2014/main" id="{75B4200A-266C-4A96-8502-4B47F0BD16F1}"/>
              </a:ext>
            </a:extLst>
          </p:cNvPr>
          <p:cNvSpPr>
            <a:spLocks noGrp="1"/>
          </p:cNvSpPr>
          <p:nvPr>
            <p:ph idx="1"/>
          </p:nvPr>
        </p:nvSpPr>
        <p:spPr/>
        <p:txBody>
          <a:bodyPr/>
          <a:lstStyle/>
          <a:p>
            <a:r>
              <a:rPr lang="en-US" altLang="zh-CN" dirty="0"/>
              <a:t>1.</a:t>
            </a:r>
            <a:r>
              <a:rPr lang="zh-CN" altLang="en-US" dirty="0"/>
              <a:t>夜光遥感数据具有重要作用：</a:t>
            </a:r>
            <a:endParaRPr lang="en-US" altLang="zh-CN" dirty="0"/>
          </a:p>
          <a:p>
            <a:r>
              <a:rPr lang="zh-CN" altLang="en-US" dirty="0"/>
              <a:t>被广泛应用于社会经济领域的空间数据挖掘，社会经济参数估算、城市化监测与评估、重大事件评估、环境及健康效应研究、渔业信息提取、流行病研究、油气田监测等方面</a:t>
            </a:r>
            <a:endParaRPr lang="en-US" altLang="zh-CN" dirty="0"/>
          </a:p>
          <a:p>
            <a:r>
              <a:rPr lang="en-US" altLang="zh-CN" dirty="0"/>
              <a:t>2.</a:t>
            </a:r>
            <a:r>
              <a:rPr lang="zh-CN" altLang="en-US" dirty="0"/>
              <a:t>金砖五国与夜光遥感：</a:t>
            </a:r>
            <a:endParaRPr lang="en-US" altLang="zh-CN" dirty="0"/>
          </a:p>
          <a:p>
            <a:r>
              <a:rPr lang="zh-CN" altLang="en-US" dirty="0"/>
              <a:t>代替人口普查</a:t>
            </a:r>
            <a:endParaRPr lang="en-US" altLang="zh-CN" dirty="0"/>
          </a:p>
          <a:p>
            <a:r>
              <a:rPr lang="zh-CN" altLang="en-US" dirty="0"/>
              <a:t>体现国家经济情况</a:t>
            </a:r>
            <a:endParaRPr lang="en-US" altLang="zh-CN" dirty="0"/>
          </a:p>
          <a:p>
            <a:r>
              <a:rPr lang="zh-CN" altLang="en-US" dirty="0"/>
              <a:t>了解国家城市化进程的速度以及各个国家发展情况</a:t>
            </a:r>
            <a:endParaRPr lang="en-US" altLang="zh-CN" dirty="0"/>
          </a:p>
          <a:p>
            <a:r>
              <a:rPr lang="zh-CN" altLang="en-US" dirty="0"/>
              <a:t>表明国家在发展中的问题：巴西过度城市化</a:t>
            </a:r>
            <a:endParaRPr lang="en-US" altLang="zh-CN" dirty="0"/>
          </a:p>
          <a:p>
            <a:endParaRPr lang="zh-CN" altLang="en-US" dirty="0"/>
          </a:p>
        </p:txBody>
      </p:sp>
    </p:spTree>
    <p:extLst>
      <p:ext uri="{BB962C8B-B14F-4D97-AF65-F5344CB8AC3E}">
        <p14:creationId xmlns:p14="http://schemas.microsoft.com/office/powerpoint/2010/main" val="10918436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14A5CE-B972-4652-9ADE-AA6C227F7C1E}"/>
              </a:ext>
            </a:extLst>
          </p:cNvPr>
          <p:cNvSpPr>
            <a:spLocks noGrp="1"/>
          </p:cNvSpPr>
          <p:nvPr>
            <p:ph type="title"/>
          </p:nvPr>
        </p:nvSpPr>
        <p:spPr/>
        <p:txBody>
          <a:bodyPr/>
          <a:lstStyle/>
          <a:p>
            <a:r>
              <a:rPr lang="en-US" altLang="zh-CN" dirty="0"/>
              <a:t>                      References</a:t>
            </a:r>
            <a:endParaRPr lang="zh-CN" altLang="en-US" dirty="0"/>
          </a:p>
        </p:txBody>
      </p:sp>
      <p:sp>
        <p:nvSpPr>
          <p:cNvPr id="3" name="内容占位符 2">
            <a:extLst>
              <a:ext uri="{FF2B5EF4-FFF2-40B4-BE49-F238E27FC236}">
                <a16:creationId xmlns:a16="http://schemas.microsoft.com/office/drawing/2014/main" id="{A934D936-B612-4697-A50D-D82FB41677D6}"/>
              </a:ext>
            </a:extLst>
          </p:cNvPr>
          <p:cNvSpPr>
            <a:spLocks noGrp="1"/>
          </p:cNvSpPr>
          <p:nvPr>
            <p:ph idx="1"/>
          </p:nvPr>
        </p:nvSpPr>
        <p:spPr/>
        <p:txBody>
          <a:bodyPr/>
          <a:lstStyle/>
          <a:p>
            <a:r>
              <a:rPr lang="en-US" altLang="zh-CN" dirty="0"/>
              <a:t>1.</a:t>
            </a:r>
            <a:r>
              <a:rPr lang="zh-CN" altLang="en-US" dirty="0"/>
              <a:t>基于夜光遥感影像的“一带一路”沿线国家城市发展时空格局分析</a:t>
            </a:r>
          </a:p>
          <a:p>
            <a:pPr marL="0" indent="0">
              <a:buNone/>
            </a:pPr>
            <a:r>
              <a:rPr lang="zh-CN" altLang="en-US" dirty="0"/>
              <a:t>         李德仁，余涵若，李熙</a:t>
            </a:r>
            <a:endParaRPr lang="en-US" altLang="zh-CN" dirty="0"/>
          </a:p>
          <a:p>
            <a:r>
              <a:rPr lang="en-US" altLang="zh-CN" dirty="0"/>
              <a:t>2.</a:t>
            </a:r>
            <a:r>
              <a:rPr lang="zh-CN" altLang="en-US" dirty="0"/>
              <a:t>论夜光遥感数据挖掘    李德仁 ，李熙</a:t>
            </a:r>
            <a:endParaRPr lang="en-US" altLang="zh-CN" dirty="0"/>
          </a:p>
          <a:p>
            <a:r>
              <a:rPr lang="en-US" altLang="zh-CN" dirty="0"/>
              <a:t>3.</a:t>
            </a:r>
            <a:r>
              <a:rPr lang="zh-CN" altLang="en-US" dirty="0"/>
              <a:t>夜光遥感技术在评估经济社会发展中的应用</a:t>
            </a:r>
            <a:r>
              <a:rPr lang="en-US" altLang="zh-CN" dirty="0"/>
              <a:t>———</a:t>
            </a:r>
            <a:r>
              <a:rPr lang="zh-CN" altLang="en-US" dirty="0"/>
              <a:t>兼论其对“一带一路”建设质量的保障   李德仁，李熙</a:t>
            </a:r>
            <a:endParaRPr lang="en-US" altLang="zh-CN" dirty="0"/>
          </a:p>
          <a:p>
            <a:r>
              <a:rPr lang="en-US" altLang="zh-CN" dirty="0"/>
              <a:t>4.</a:t>
            </a:r>
            <a:r>
              <a:rPr lang="zh-CN" altLang="en-US"/>
              <a:t>利用夜光遥感影响进行城市化监测  王海军，武克军，张勃，卓壮，任琦</a:t>
            </a:r>
            <a:endParaRPr lang="en-US" altLang="zh-CN" dirty="0"/>
          </a:p>
          <a:p>
            <a:r>
              <a:rPr lang="en-US" altLang="zh-CN" dirty="0"/>
              <a:t>5.</a:t>
            </a:r>
            <a:r>
              <a:rPr lang="en-US" altLang="zh-CN" dirty="0">
                <a:solidFill>
                  <a:schemeClr val="accent1"/>
                </a:solidFill>
              </a:rPr>
              <a:t> </a:t>
            </a:r>
            <a:r>
              <a:rPr lang="en-US" altLang="zh-CN" dirty="0"/>
              <a:t>http://www.theglobaleconomy.com</a:t>
            </a:r>
            <a:endParaRPr lang="zh-CN" altLang="zh-CN" dirty="0"/>
          </a:p>
          <a:p>
            <a:endParaRPr lang="zh-CN" altLang="en-US" dirty="0"/>
          </a:p>
          <a:p>
            <a:pPr marL="0" indent="0">
              <a:buNone/>
            </a:pPr>
            <a:endParaRPr lang="zh-CN" altLang="en-US" dirty="0"/>
          </a:p>
        </p:txBody>
      </p:sp>
    </p:spTree>
    <p:extLst>
      <p:ext uri="{BB962C8B-B14F-4D97-AF65-F5344CB8AC3E}">
        <p14:creationId xmlns:p14="http://schemas.microsoft.com/office/powerpoint/2010/main" val="23376582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93C8EB-BEE7-410B-BE25-9BA3D7E7AA37}"/>
              </a:ext>
            </a:extLst>
          </p:cNvPr>
          <p:cNvSpPr>
            <a:spLocks noGrp="1"/>
          </p:cNvSpPr>
          <p:nvPr>
            <p:ph type="title"/>
          </p:nvPr>
        </p:nvSpPr>
        <p:spPr>
          <a:xfrm>
            <a:off x="2393025" y="2841076"/>
            <a:ext cx="9404723" cy="1400530"/>
          </a:xfrm>
        </p:spPr>
        <p:txBody>
          <a:bodyPr/>
          <a:lstStyle/>
          <a:p>
            <a:r>
              <a:rPr lang="en-US" altLang="zh-CN" sz="4800" dirty="0"/>
              <a:t>Thank you for your listening</a:t>
            </a:r>
            <a:r>
              <a:rPr lang="zh-CN" altLang="en-US" sz="4800" dirty="0"/>
              <a:t>！</a:t>
            </a:r>
          </a:p>
        </p:txBody>
      </p:sp>
      <p:sp>
        <p:nvSpPr>
          <p:cNvPr id="3" name="文本框 2">
            <a:extLst>
              <a:ext uri="{FF2B5EF4-FFF2-40B4-BE49-F238E27FC236}">
                <a16:creationId xmlns:a16="http://schemas.microsoft.com/office/drawing/2014/main" id="{C900B8E3-127E-4063-9BFB-4D752FFEFE8F}"/>
              </a:ext>
            </a:extLst>
          </p:cNvPr>
          <p:cNvSpPr txBox="1"/>
          <p:nvPr/>
        </p:nvSpPr>
        <p:spPr>
          <a:xfrm>
            <a:off x="3183467" y="4515555"/>
            <a:ext cx="5262979" cy="369332"/>
          </a:xfrm>
          <a:prstGeom prst="rect">
            <a:avLst/>
          </a:prstGeom>
          <a:noFill/>
        </p:spPr>
        <p:txBody>
          <a:bodyPr wrap="none" rtlCol="0">
            <a:spAutoFit/>
          </a:bodyPr>
          <a:lstStyle/>
          <a:p>
            <a:r>
              <a:rPr lang="zh-CN" altLang="en-US" dirty="0"/>
              <a:t>特别感谢王欣驰同学参与我们的讨论并给出建议！</a:t>
            </a:r>
          </a:p>
        </p:txBody>
      </p:sp>
    </p:spTree>
    <p:extLst>
      <p:ext uri="{BB962C8B-B14F-4D97-AF65-F5344CB8AC3E}">
        <p14:creationId xmlns:p14="http://schemas.microsoft.com/office/powerpoint/2010/main" val="3172157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D97C4A3-1DA7-479C-99BD-11DED18219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721954" cy="2214563"/>
          </a:xfrm>
          <a:prstGeom prst="rect">
            <a:avLst/>
          </a:prstGeom>
        </p:spPr>
      </p:pic>
      <p:sp>
        <p:nvSpPr>
          <p:cNvPr id="2" name="标题 1">
            <a:extLst>
              <a:ext uri="{FF2B5EF4-FFF2-40B4-BE49-F238E27FC236}">
                <a16:creationId xmlns:a16="http://schemas.microsoft.com/office/drawing/2014/main" id="{D6B17287-49DB-4000-B44E-A966E2D1923D}"/>
              </a:ext>
            </a:extLst>
          </p:cNvPr>
          <p:cNvSpPr>
            <a:spLocks noGrp="1"/>
          </p:cNvSpPr>
          <p:nvPr>
            <p:ph type="title"/>
          </p:nvPr>
        </p:nvSpPr>
        <p:spPr/>
        <p:txBody>
          <a:bodyPr/>
          <a:lstStyle/>
          <a:p>
            <a:r>
              <a:rPr lang="en-US" altLang="zh-CN" dirty="0"/>
              <a:t>                     Part2</a:t>
            </a:r>
            <a:r>
              <a:rPr lang="zh-CN" altLang="en-US" dirty="0"/>
              <a:t>：国内外研究综述</a:t>
            </a:r>
            <a:br>
              <a:rPr lang="en-US" altLang="zh-CN" dirty="0"/>
            </a:br>
            <a:r>
              <a:rPr lang="en-US" altLang="zh-CN" dirty="0"/>
              <a:t>                                     </a:t>
            </a:r>
            <a:r>
              <a:rPr lang="en-US" altLang="zh-CN" sz="3200" dirty="0"/>
              <a:t>——</a:t>
            </a:r>
            <a:r>
              <a:rPr lang="zh-CN" altLang="en-US" sz="3200" dirty="0"/>
              <a:t>金砖五国简介</a:t>
            </a:r>
          </a:p>
        </p:txBody>
      </p:sp>
      <p:sp>
        <p:nvSpPr>
          <p:cNvPr id="3" name="内容占位符 2">
            <a:extLst>
              <a:ext uri="{FF2B5EF4-FFF2-40B4-BE49-F238E27FC236}">
                <a16:creationId xmlns:a16="http://schemas.microsoft.com/office/drawing/2014/main" id="{CCE58A29-C86A-40AE-897A-96FC4BC9221E}"/>
              </a:ext>
            </a:extLst>
          </p:cNvPr>
          <p:cNvSpPr>
            <a:spLocks noGrp="1"/>
          </p:cNvSpPr>
          <p:nvPr>
            <p:ph idx="1"/>
          </p:nvPr>
        </p:nvSpPr>
        <p:spPr>
          <a:xfrm>
            <a:off x="1103312" y="2628900"/>
            <a:ext cx="8946541" cy="3619499"/>
          </a:xfrm>
        </p:spPr>
        <p:txBody>
          <a:bodyPr>
            <a:normAutofit lnSpcReduction="10000"/>
          </a:bodyPr>
          <a:lstStyle/>
          <a:p>
            <a:r>
              <a:rPr lang="zh-CN" altLang="en-US" dirty="0"/>
              <a:t>    “金砖五国”（</a:t>
            </a:r>
            <a:r>
              <a:rPr lang="en-US" altLang="zh-CN" dirty="0"/>
              <a:t>BRICS</a:t>
            </a:r>
            <a:r>
              <a:rPr lang="zh-CN" altLang="en-US" dirty="0"/>
              <a:t>）引用了俄罗斯（</a:t>
            </a:r>
            <a:r>
              <a:rPr lang="en-US" altLang="zh-CN" dirty="0"/>
              <a:t>Russia</a:t>
            </a:r>
            <a:r>
              <a:rPr lang="zh-CN" altLang="en-US" dirty="0"/>
              <a:t>）、中国（</a:t>
            </a:r>
            <a:r>
              <a:rPr lang="en-US" altLang="zh-CN" dirty="0"/>
              <a:t>China</a:t>
            </a:r>
            <a:r>
              <a:rPr lang="zh-CN" altLang="en-US" dirty="0"/>
              <a:t>）、巴西（</a:t>
            </a:r>
            <a:r>
              <a:rPr lang="en-US" altLang="zh-CN" dirty="0"/>
              <a:t>Brazil</a:t>
            </a:r>
            <a:r>
              <a:rPr lang="zh-CN" altLang="en-US" dirty="0"/>
              <a:t>）、印度（</a:t>
            </a:r>
            <a:r>
              <a:rPr lang="en-US" altLang="zh-CN" dirty="0"/>
              <a:t>India</a:t>
            </a:r>
            <a:r>
              <a:rPr lang="zh-CN" altLang="en-US" dirty="0"/>
              <a:t>）和南非（</a:t>
            </a:r>
            <a:r>
              <a:rPr lang="en-US" altLang="zh-CN" dirty="0"/>
              <a:t>South Africa</a:t>
            </a:r>
            <a:r>
              <a:rPr lang="zh-CN" altLang="en-US" dirty="0"/>
              <a:t>）的英文首字母。</a:t>
            </a:r>
            <a:endParaRPr lang="en-US" altLang="zh-CN" dirty="0"/>
          </a:p>
          <a:p>
            <a:endParaRPr lang="en-US" altLang="zh-CN" dirty="0"/>
          </a:p>
          <a:p>
            <a:r>
              <a:rPr lang="zh-CN" altLang="en-US" dirty="0"/>
              <a:t>      </a:t>
            </a:r>
            <a:r>
              <a:rPr lang="en-US" altLang="zh-CN" dirty="0"/>
              <a:t>2001</a:t>
            </a:r>
            <a:r>
              <a:rPr lang="zh-CN" altLang="en-US" dirty="0"/>
              <a:t>年，美国高盛公司首席经济师吉姆</a:t>
            </a:r>
            <a:r>
              <a:rPr lang="en-US" altLang="zh-CN" dirty="0"/>
              <a:t>·</a:t>
            </a:r>
            <a:r>
              <a:rPr lang="zh-CN" altLang="en-US" dirty="0"/>
              <a:t>奥尼尔首次提出“金砖四国”这一概念，特指新兴市场投资代表。</a:t>
            </a:r>
            <a:r>
              <a:rPr lang="en-US" altLang="zh-CN" dirty="0"/>
              <a:t> 2003</a:t>
            </a:r>
            <a:r>
              <a:rPr lang="zh-CN" altLang="en-US" dirty="0"/>
              <a:t>年</a:t>
            </a:r>
            <a:r>
              <a:rPr lang="en-US" altLang="zh-CN" dirty="0"/>
              <a:t>10</a:t>
            </a:r>
            <a:r>
              <a:rPr lang="zh-CN" altLang="en-US" dirty="0"/>
              <a:t>月高盛公司发表了一份题为“与</a:t>
            </a:r>
            <a:r>
              <a:rPr lang="en-US" altLang="zh-CN" dirty="0"/>
              <a:t>BRICS</a:t>
            </a:r>
            <a:r>
              <a:rPr lang="zh-CN" altLang="en-US" dirty="0"/>
              <a:t>一起梦想的全球经济报告”。报告估计，到</a:t>
            </a:r>
            <a:r>
              <a:rPr lang="en-US" altLang="zh-CN" dirty="0"/>
              <a:t>2050</a:t>
            </a:r>
            <a:r>
              <a:rPr lang="zh-CN" altLang="en-US" dirty="0"/>
              <a:t>年，世界经济格局将会经历剧烈洗牌，全球新的六大经济体将变成中国、美国、印度、日本、巴西、俄罗斯。</a:t>
            </a:r>
            <a:r>
              <a:rPr lang="en-US" altLang="zh-CN" dirty="0"/>
              <a:t>2010</a:t>
            </a:r>
            <a:r>
              <a:rPr lang="zh-CN" altLang="en-US" dirty="0"/>
              <a:t>年南非加入。</a:t>
            </a:r>
            <a:endParaRPr lang="en-US" altLang="zh-CN" dirty="0"/>
          </a:p>
          <a:p>
            <a:endParaRPr lang="en-US" altLang="zh-CN" dirty="0"/>
          </a:p>
          <a:p>
            <a:r>
              <a:rPr lang="en-US" altLang="zh-CN" dirty="0"/>
              <a:t>     </a:t>
            </a:r>
            <a:r>
              <a:rPr lang="zh-CN" altLang="en-US" dirty="0"/>
              <a:t>成立原因：成长前景看好的新兴市场国家</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3042321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A1E997-1B28-43FD-904F-DF860BE0B98F}"/>
              </a:ext>
            </a:extLst>
          </p:cNvPr>
          <p:cNvSpPr>
            <a:spLocks noGrp="1"/>
          </p:cNvSpPr>
          <p:nvPr>
            <p:ph type="title"/>
          </p:nvPr>
        </p:nvSpPr>
        <p:spPr/>
        <p:txBody>
          <a:bodyPr/>
          <a:lstStyle/>
          <a:p>
            <a:r>
              <a:rPr lang="zh-CN" altLang="en-US" dirty="0"/>
              <a:t>                      金砖五国简介</a:t>
            </a:r>
          </a:p>
        </p:txBody>
      </p:sp>
      <p:sp>
        <p:nvSpPr>
          <p:cNvPr id="3" name="内容占位符 2">
            <a:extLst>
              <a:ext uri="{FF2B5EF4-FFF2-40B4-BE49-F238E27FC236}">
                <a16:creationId xmlns:a16="http://schemas.microsoft.com/office/drawing/2014/main" id="{4F813604-5CC3-47DE-850B-5DD45390C88A}"/>
              </a:ext>
            </a:extLst>
          </p:cNvPr>
          <p:cNvSpPr>
            <a:spLocks noGrp="1"/>
          </p:cNvSpPr>
          <p:nvPr>
            <p:ph idx="1"/>
          </p:nvPr>
        </p:nvSpPr>
        <p:spPr/>
        <p:txBody>
          <a:bodyPr/>
          <a:lstStyle/>
          <a:p>
            <a:r>
              <a:rPr lang="en-US" altLang="zh-CN" dirty="0"/>
              <a:t>  </a:t>
            </a:r>
            <a:r>
              <a:rPr lang="zh-CN" altLang="en-US" dirty="0"/>
              <a:t>中国：世界最具发展活力的经济区域，引进外资额最高，</a:t>
            </a:r>
            <a:r>
              <a:rPr lang="en-US" altLang="zh-CN" dirty="0"/>
              <a:t>GDP</a:t>
            </a:r>
            <a:r>
              <a:rPr lang="zh-CN" altLang="en-US" dirty="0"/>
              <a:t>从</a:t>
            </a:r>
            <a:r>
              <a:rPr lang="en-US" altLang="zh-CN" dirty="0"/>
              <a:t>2010</a:t>
            </a:r>
            <a:r>
              <a:rPr lang="zh-CN" altLang="en-US" dirty="0"/>
              <a:t>年起超过日本排名第二，</a:t>
            </a:r>
            <a:r>
              <a:rPr lang="en-US" altLang="zh-CN" dirty="0"/>
              <a:t>2013</a:t>
            </a:r>
            <a:r>
              <a:rPr lang="zh-CN" altLang="en-US" dirty="0"/>
              <a:t>年取代美国成为全球最大贸易国。</a:t>
            </a:r>
            <a:endParaRPr lang="en-US" altLang="zh-CN" dirty="0"/>
          </a:p>
          <a:p>
            <a:r>
              <a:rPr lang="en-US" altLang="zh-CN" dirty="0"/>
              <a:t>  </a:t>
            </a:r>
            <a:r>
              <a:rPr lang="zh-CN" altLang="en-US" dirty="0"/>
              <a:t>俄罗斯：全球最大天然气出口国，第二大石油出口国，重工业发达，轻工业落后</a:t>
            </a:r>
            <a:endParaRPr lang="en-US" altLang="zh-CN" dirty="0"/>
          </a:p>
          <a:p>
            <a:r>
              <a:rPr lang="en-US" altLang="zh-CN" dirty="0"/>
              <a:t>  </a:t>
            </a:r>
            <a:r>
              <a:rPr lang="zh-CN" altLang="en-US" dirty="0"/>
              <a:t>巴西：</a:t>
            </a:r>
            <a:r>
              <a:rPr lang="en-US" altLang="zh-CN" dirty="0"/>
              <a:t>GDP</a:t>
            </a:r>
            <a:r>
              <a:rPr lang="zh-CN" altLang="en-US" dirty="0"/>
              <a:t>（国内生产总值）高居拉丁美洲之首</a:t>
            </a:r>
            <a:endParaRPr lang="en-US" altLang="zh-CN" dirty="0"/>
          </a:p>
          <a:p>
            <a:r>
              <a:rPr lang="en-US" altLang="zh-CN" dirty="0"/>
              <a:t>  </a:t>
            </a:r>
            <a:r>
              <a:rPr lang="zh-CN" altLang="en-US" dirty="0"/>
              <a:t>印度：以每年平均</a:t>
            </a:r>
            <a:r>
              <a:rPr lang="en-US" altLang="zh-CN" dirty="0"/>
              <a:t>5.6%</a:t>
            </a:r>
            <a:r>
              <a:rPr lang="zh-CN" altLang="en-US" dirty="0"/>
              <a:t>的经济增速稳定增长，在软件，制药等产业领域已处在国际先进水平</a:t>
            </a:r>
            <a:endParaRPr lang="en-US" altLang="zh-CN" dirty="0"/>
          </a:p>
          <a:p>
            <a:r>
              <a:rPr lang="en-US" altLang="zh-CN" dirty="0"/>
              <a:t>   </a:t>
            </a:r>
            <a:r>
              <a:rPr lang="zh-CN" altLang="en-US" dirty="0"/>
              <a:t>南非：南部非洲第一大经济体</a:t>
            </a:r>
          </a:p>
        </p:txBody>
      </p:sp>
      <p:pic>
        <p:nvPicPr>
          <p:cNvPr id="8" name="图片 7">
            <a:extLst>
              <a:ext uri="{FF2B5EF4-FFF2-40B4-BE49-F238E27FC236}">
                <a16:creationId xmlns:a16="http://schemas.microsoft.com/office/drawing/2014/main" id="{FA364D28-F06B-4F67-BFD9-8D59CAC85A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9862" y="1473314"/>
            <a:ext cx="1862138" cy="2251241"/>
          </a:xfrm>
          <a:prstGeom prst="rect">
            <a:avLst/>
          </a:prstGeom>
        </p:spPr>
      </p:pic>
    </p:spTree>
    <p:extLst>
      <p:ext uri="{BB962C8B-B14F-4D97-AF65-F5344CB8AC3E}">
        <p14:creationId xmlns:p14="http://schemas.microsoft.com/office/powerpoint/2010/main" val="3379177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B089C9-B87C-4214-AD75-17CBC8EFFA4F}"/>
              </a:ext>
            </a:extLst>
          </p:cNvPr>
          <p:cNvSpPr>
            <a:spLocks noGrp="1"/>
          </p:cNvSpPr>
          <p:nvPr>
            <p:ph type="title"/>
          </p:nvPr>
        </p:nvSpPr>
        <p:spPr/>
        <p:txBody>
          <a:bodyPr/>
          <a:lstStyle/>
          <a:p>
            <a:r>
              <a:rPr lang="en-US" altLang="zh-CN" dirty="0"/>
              <a:t>              Part3</a:t>
            </a:r>
            <a:r>
              <a:rPr lang="zh-CN" altLang="en-US" dirty="0"/>
              <a:t>：</a:t>
            </a:r>
            <a:r>
              <a:rPr lang="zh-CN" altLang="zh-CN" dirty="0"/>
              <a:t>研究方法</a:t>
            </a:r>
            <a:r>
              <a:rPr lang="zh-CN" altLang="en-US" dirty="0"/>
              <a:t>，工具</a:t>
            </a:r>
          </a:p>
        </p:txBody>
      </p:sp>
      <p:sp>
        <p:nvSpPr>
          <p:cNvPr id="3" name="内容占位符 2">
            <a:extLst>
              <a:ext uri="{FF2B5EF4-FFF2-40B4-BE49-F238E27FC236}">
                <a16:creationId xmlns:a16="http://schemas.microsoft.com/office/drawing/2014/main" id="{D0CCA663-8423-4405-BCDA-6AC4D02257FC}"/>
              </a:ext>
            </a:extLst>
          </p:cNvPr>
          <p:cNvSpPr>
            <a:spLocks noGrp="1"/>
          </p:cNvSpPr>
          <p:nvPr>
            <p:ph idx="1"/>
          </p:nvPr>
        </p:nvSpPr>
        <p:spPr/>
        <p:txBody>
          <a:bodyPr/>
          <a:lstStyle/>
          <a:p>
            <a:r>
              <a:rPr lang="zh-CN" altLang="en-US" dirty="0"/>
              <a:t>文献查找</a:t>
            </a:r>
            <a:endParaRPr lang="en-US" altLang="zh-CN" dirty="0"/>
          </a:p>
          <a:p>
            <a:r>
              <a:rPr lang="zh-CN" altLang="en-US" dirty="0"/>
              <a:t>用代码提取单一国家</a:t>
            </a:r>
            <a:endParaRPr lang="en-US" altLang="zh-CN" dirty="0"/>
          </a:p>
          <a:p>
            <a:r>
              <a:rPr lang="zh-CN" altLang="en-US" dirty="0"/>
              <a:t>通过</a:t>
            </a:r>
            <a:r>
              <a:rPr lang="en-US" altLang="zh-CN" dirty="0" err="1"/>
              <a:t>gis</a:t>
            </a:r>
            <a:r>
              <a:rPr lang="zh-CN" altLang="en-US" dirty="0"/>
              <a:t>图像，动态展示金砖五国夜光数据</a:t>
            </a:r>
            <a:endParaRPr lang="en-US" altLang="zh-CN" dirty="0"/>
          </a:p>
          <a:p>
            <a:r>
              <a:rPr lang="zh-CN" altLang="en-US" dirty="0"/>
              <a:t>确定城市化阈值，利用属性表数据计算各国城市化情况</a:t>
            </a:r>
            <a:endParaRPr lang="en-US" altLang="zh-CN" dirty="0"/>
          </a:p>
          <a:p>
            <a:r>
              <a:rPr lang="zh-CN" altLang="en-US" dirty="0"/>
              <a:t>利用</a:t>
            </a:r>
            <a:r>
              <a:rPr lang="en-US" altLang="zh-CN" dirty="0"/>
              <a:t>excel</a:t>
            </a:r>
            <a:r>
              <a:rPr lang="zh-CN" altLang="en-US" dirty="0"/>
              <a:t>作图耦合计算结果与文献查找结果，得出结论</a:t>
            </a:r>
            <a:endParaRPr lang="en-US" altLang="zh-CN" dirty="0"/>
          </a:p>
          <a:p>
            <a:endParaRPr lang="zh-CN" altLang="en-US" dirty="0"/>
          </a:p>
        </p:txBody>
      </p:sp>
    </p:spTree>
    <p:extLst>
      <p:ext uri="{BB962C8B-B14F-4D97-AF65-F5344CB8AC3E}">
        <p14:creationId xmlns:p14="http://schemas.microsoft.com/office/powerpoint/2010/main" val="2416980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8745A4-6A97-46D2-A578-A4366F1D6913}"/>
              </a:ext>
            </a:extLst>
          </p:cNvPr>
          <p:cNvSpPr>
            <a:spLocks noGrp="1"/>
          </p:cNvSpPr>
          <p:nvPr>
            <p:ph type="title"/>
          </p:nvPr>
        </p:nvSpPr>
        <p:spPr>
          <a:xfrm>
            <a:off x="1189036" y="2924175"/>
            <a:ext cx="9404723" cy="1009650"/>
          </a:xfrm>
        </p:spPr>
        <p:txBody>
          <a:bodyPr/>
          <a:lstStyle/>
          <a:p>
            <a:r>
              <a:rPr lang="zh-CN" altLang="en-US" dirty="0"/>
              <a:t>                            人口</a:t>
            </a:r>
          </a:p>
        </p:txBody>
      </p:sp>
    </p:spTree>
    <p:extLst>
      <p:ext uri="{BB962C8B-B14F-4D97-AF65-F5344CB8AC3E}">
        <p14:creationId xmlns:p14="http://schemas.microsoft.com/office/powerpoint/2010/main" val="2140610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5A5F62-FF89-4B20-8287-7665759BBECE}"/>
              </a:ext>
            </a:extLst>
          </p:cNvPr>
          <p:cNvSpPr>
            <a:spLocks noGrp="1"/>
          </p:cNvSpPr>
          <p:nvPr>
            <p:ph type="title"/>
          </p:nvPr>
        </p:nvSpPr>
        <p:spPr/>
        <p:txBody>
          <a:bodyPr/>
          <a:lstStyle/>
          <a:p>
            <a:endParaRPr lang="zh-CN" altLang="en-US" dirty="0"/>
          </a:p>
        </p:txBody>
      </p:sp>
      <p:pic>
        <p:nvPicPr>
          <p:cNvPr id="5" name="内容占位符 4">
            <a:extLst>
              <a:ext uri="{FF2B5EF4-FFF2-40B4-BE49-F238E27FC236}">
                <a16:creationId xmlns:a16="http://schemas.microsoft.com/office/drawing/2014/main" id="{66076D8C-2D5C-4216-9816-F63958A8F65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96653"/>
          </a:xfrm>
        </p:spPr>
      </p:pic>
    </p:spTree>
    <p:extLst>
      <p:ext uri="{BB962C8B-B14F-4D97-AF65-F5344CB8AC3E}">
        <p14:creationId xmlns:p14="http://schemas.microsoft.com/office/powerpoint/2010/main" val="1927111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BECA74-4F63-4C5C-9B69-28F66C394077}"/>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64B2EE2D-1548-4E2B-A223-8338815338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945250"/>
          </a:xfrm>
        </p:spPr>
      </p:pic>
    </p:spTree>
    <p:extLst>
      <p:ext uri="{BB962C8B-B14F-4D97-AF65-F5344CB8AC3E}">
        <p14:creationId xmlns:p14="http://schemas.microsoft.com/office/powerpoint/2010/main" val="356770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521AEBF9-0184-4EA7-AC35-23A63B3573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34399" cy="6877050"/>
          </a:xfrm>
        </p:spPr>
      </p:pic>
      <p:sp>
        <p:nvSpPr>
          <p:cNvPr id="2" name="标题 1">
            <a:extLst>
              <a:ext uri="{FF2B5EF4-FFF2-40B4-BE49-F238E27FC236}">
                <a16:creationId xmlns:a16="http://schemas.microsoft.com/office/drawing/2014/main" id="{5631F1CD-F338-4543-AE73-976E729F9C40}"/>
              </a:ext>
            </a:extLst>
          </p:cNvPr>
          <p:cNvSpPr>
            <a:spLocks noGrp="1"/>
          </p:cNvSpPr>
          <p:nvPr>
            <p:ph type="title"/>
          </p:nvPr>
        </p:nvSpPr>
        <p:spPr>
          <a:xfrm>
            <a:off x="912811" y="337961"/>
            <a:ext cx="9404723" cy="1400530"/>
          </a:xfrm>
        </p:spPr>
        <p:txBody>
          <a:bodyPr/>
          <a:lstStyle/>
          <a:p>
            <a:endParaRPr lang="zh-CN" altLang="en-US" dirty="0"/>
          </a:p>
        </p:txBody>
      </p:sp>
      <p:sp>
        <p:nvSpPr>
          <p:cNvPr id="6" name="文本框 5">
            <a:extLst>
              <a:ext uri="{FF2B5EF4-FFF2-40B4-BE49-F238E27FC236}">
                <a16:creationId xmlns:a16="http://schemas.microsoft.com/office/drawing/2014/main" id="{FDC6A2E5-D47C-4B50-A5C3-72FE68DEC7A6}"/>
              </a:ext>
            </a:extLst>
          </p:cNvPr>
          <p:cNvSpPr txBox="1"/>
          <p:nvPr/>
        </p:nvSpPr>
        <p:spPr>
          <a:xfrm>
            <a:off x="10201275" y="6488668"/>
            <a:ext cx="1990725" cy="369332"/>
          </a:xfrm>
          <a:prstGeom prst="rect">
            <a:avLst/>
          </a:prstGeom>
          <a:solidFill>
            <a:srgbClr val="FF0000"/>
          </a:solidFill>
        </p:spPr>
        <p:txBody>
          <a:bodyPr wrap="square" rtlCol="0">
            <a:spAutoFit/>
          </a:bodyPr>
          <a:lstStyle/>
          <a:p>
            <a:r>
              <a:rPr lang="zh-CN" altLang="en-US" dirty="0"/>
              <a:t>应用：人口普查</a:t>
            </a:r>
          </a:p>
        </p:txBody>
      </p:sp>
    </p:spTree>
    <p:extLst>
      <p:ext uri="{BB962C8B-B14F-4D97-AF65-F5344CB8AC3E}">
        <p14:creationId xmlns:p14="http://schemas.microsoft.com/office/powerpoint/2010/main" val="18830457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离子">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带状边缘">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17779" dir="5400000" rotWithShape="0">
              <a:srgbClr val="000000">
                <a:alpha val="4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369</TotalTime>
  <Words>1001</Words>
  <Application>Microsoft Office PowerPoint</Application>
  <PresentationFormat>宽屏</PresentationFormat>
  <Paragraphs>82</Paragraphs>
  <Slides>26</Slides>
  <Notes>8</Notes>
  <HiddenSlides>0</HiddenSlides>
  <MMClips>6</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26</vt:i4>
      </vt:variant>
    </vt:vector>
  </HeadingPairs>
  <TitlesOfParts>
    <vt:vector size="31" baseType="lpstr">
      <vt:lpstr>等线</vt:lpstr>
      <vt:lpstr>黑体</vt:lpstr>
      <vt:lpstr>Arial</vt:lpstr>
      <vt:lpstr>Wingdings 3</vt:lpstr>
      <vt:lpstr>离子</vt:lpstr>
      <vt:lpstr>对金砖五国基于夜光遥感技术的创意研究</vt:lpstr>
      <vt:lpstr>                   Part1：任务分工</vt:lpstr>
      <vt:lpstr>                     Part2：国内外研究综述                                      ——金砖五国简介</vt:lpstr>
      <vt:lpstr>                      金砖五国简介</vt:lpstr>
      <vt:lpstr>              Part3：研究方法，工具</vt:lpstr>
      <vt:lpstr>                            人口</vt:lpstr>
      <vt:lpstr>PowerPoint 演示文稿</vt:lpstr>
      <vt:lpstr>PowerPoint 演示文稿</vt:lpstr>
      <vt:lpstr>PowerPoint 演示文稿</vt:lpstr>
      <vt:lpstr>                           GDP</vt:lpstr>
      <vt:lpstr>PowerPoint 演示文稿</vt:lpstr>
      <vt:lpstr>PowerPoint 演示文稿</vt:lpstr>
      <vt:lpstr>PowerPoint 演示文稿</vt:lpstr>
      <vt:lpstr>PowerPoint 演示文稿</vt:lpstr>
      <vt:lpstr>                          城市化</vt:lpstr>
      <vt:lpstr>PowerPoint 演示文稿</vt:lpstr>
      <vt:lpstr>PowerPoint 演示文稿</vt:lpstr>
      <vt:lpstr>中国</vt:lpstr>
      <vt:lpstr>PowerPoint 演示文稿</vt:lpstr>
      <vt:lpstr>PowerPoint 演示文稿</vt:lpstr>
      <vt:lpstr>巴西</vt:lpstr>
      <vt:lpstr>南非</vt:lpstr>
      <vt:lpstr>PowerPoint 演示文稿</vt:lpstr>
      <vt:lpstr>                       Part4：结论</vt:lpstr>
      <vt:lpstr>                      References</vt:lpstr>
      <vt:lpstr>Thank you for your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tian shujun</dc:creator>
  <cp:lastModifiedBy>tian shujun</cp:lastModifiedBy>
  <cp:revision>36</cp:revision>
  <dcterms:created xsi:type="dcterms:W3CDTF">2017-11-21T07:54:04Z</dcterms:created>
  <dcterms:modified xsi:type="dcterms:W3CDTF">2017-11-21T16:23:55Z</dcterms:modified>
</cp:coreProperties>
</file>